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13"/>
  </p:notesMasterIdLst>
  <p:sldIdLst>
    <p:sldId id="324" r:id="rId2"/>
    <p:sldId id="335" r:id="rId3"/>
    <p:sldId id="325" r:id="rId4"/>
    <p:sldId id="336" r:id="rId5"/>
    <p:sldId id="337" r:id="rId6"/>
    <p:sldId id="338" r:id="rId7"/>
    <p:sldId id="332" r:id="rId8"/>
    <p:sldId id="333" r:id="rId9"/>
    <p:sldId id="257" r:id="rId10"/>
    <p:sldId id="319" r:id="rId11"/>
    <p:sldId id="311" r:id="rId12"/>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igures &amp; Tables" id="{CB46EC98-02E4-4198-A38B-ED9BA9DD3251}">
          <p14:sldIdLst>
            <p14:sldId id="324"/>
            <p14:sldId id="335"/>
            <p14:sldId id="325"/>
            <p14:sldId id="336"/>
            <p14:sldId id="337"/>
            <p14:sldId id="338"/>
            <p14:sldId id="332"/>
            <p14:sldId id="333"/>
            <p14:sldId id="257"/>
            <p14:sldId id="319"/>
            <p14:sldId id="311"/>
          </p14:sldIdLst>
        </p14:section>
        <p14:section name="Draft" id="{1F81DDF1-3DBC-4F63-9850-437C88A5CB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C38D"/>
    <a:srgbClr val="B8E3B2"/>
    <a:srgbClr val="CECFE5"/>
    <a:srgbClr val="9E9AC8"/>
    <a:srgbClr val="E3F4DE"/>
    <a:srgbClr val="FDD5AD"/>
    <a:srgbClr val="7F27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55" autoAdjust="0"/>
    <p:restoredTop sz="84762" autoAdjust="0"/>
  </p:normalViewPr>
  <p:slideViewPr>
    <p:cSldViewPr snapToGrid="0">
      <p:cViewPr varScale="1">
        <p:scale>
          <a:sx n="107" d="100"/>
          <a:sy n="107" d="100"/>
        </p:scale>
        <p:origin x="7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5A3C8E7C-F55C-4C0D-972B-A0A1AD3AE071}" type="datetimeFigureOut">
              <a:rPr lang="en-US" smtClean="0"/>
              <a:t>5/13/25</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424DC1CF-0D68-4130-864F-063266E33C84}" type="slidenum">
              <a:rPr lang="en-US" smtClean="0"/>
              <a:t>‹#›</a:t>
            </a:fld>
            <a:endParaRPr lang="en-US"/>
          </a:p>
        </p:txBody>
      </p:sp>
    </p:spTree>
    <p:extLst>
      <p:ext uri="{BB962C8B-B14F-4D97-AF65-F5344CB8AC3E}">
        <p14:creationId xmlns:p14="http://schemas.microsoft.com/office/powerpoint/2010/main" val="85177802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9CA75-DF16-DB82-EEF3-0F5B5FB7B642}"/>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8EB51A9E-BCB7-63ED-5376-52500993A162}"/>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F77F8C15-60E7-AF97-C5F9-F11EA5F3B7CA}"/>
              </a:ext>
            </a:extLst>
          </p:cNvPr>
          <p:cNvSpPr>
            <a:spLocks noGrp="1"/>
          </p:cNvSpPr>
          <p:nvPr>
            <p:ph type="body" idx="1"/>
          </p:nvPr>
        </p:nvSpPr>
        <p:spPr/>
        <p:txBody>
          <a:bodyPr/>
          <a:lstStyle/>
          <a:p>
            <a:pPr algn="l" rtl="0"/>
            <a:r>
              <a:rPr lang="en-US" dirty="0"/>
              <a:t>Fig </a:t>
            </a:r>
            <a:r>
              <a:rPr lang="he-IL" dirty="0"/>
              <a:t>1</a:t>
            </a:r>
            <a:r>
              <a:rPr lang="en-US" dirty="0"/>
              <a:t>. Study area </a:t>
            </a:r>
          </a:p>
        </p:txBody>
      </p:sp>
      <p:sp>
        <p:nvSpPr>
          <p:cNvPr id="4" name="מציין מיקום של מספר שקופית 3">
            <a:extLst>
              <a:ext uri="{FF2B5EF4-FFF2-40B4-BE49-F238E27FC236}">
                <a16:creationId xmlns:a16="http://schemas.microsoft.com/office/drawing/2014/main" id="{5FE927F3-EC10-A3D4-5466-2A3AFC30F1D7}"/>
              </a:ext>
            </a:extLst>
          </p:cNvPr>
          <p:cNvSpPr>
            <a:spLocks noGrp="1"/>
          </p:cNvSpPr>
          <p:nvPr>
            <p:ph type="sldNum" sz="quarter" idx="5"/>
          </p:nvPr>
        </p:nvSpPr>
        <p:spPr/>
        <p:txBody>
          <a:bodyPr/>
          <a:lstStyle/>
          <a:p>
            <a:fld id="{424DC1CF-0D68-4130-864F-063266E33C84}" type="slidenum">
              <a:rPr lang="en-US" smtClean="0"/>
              <a:t>1</a:t>
            </a:fld>
            <a:endParaRPr lang="en-US"/>
          </a:p>
        </p:txBody>
      </p:sp>
    </p:spTree>
    <p:extLst>
      <p:ext uri="{BB962C8B-B14F-4D97-AF65-F5344CB8AC3E}">
        <p14:creationId xmlns:p14="http://schemas.microsoft.com/office/powerpoint/2010/main" val="668029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A2BC1-DEC4-F5EB-1D75-FCB0905934ED}"/>
            </a:ext>
          </a:extLst>
        </p:cNvPr>
        <p:cNvGrpSpPr/>
        <p:nvPr/>
      </p:nvGrpSpPr>
      <p:grpSpPr>
        <a:xfrm>
          <a:off x="0" y="0"/>
          <a:ext cx="0" cy="0"/>
          <a:chOff x="0" y="0"/>
          <a:chExt cx="0" cy="0"/>
        </a:xfrm>
      </p:grpSpPr>
      <p:sp>
        <p:nvSpPr>
          <p:cNvPr id="2" name="מציין מיקום של תמונת שקופית 1">
            <a:extLst>
              <a:ext uri="{FF2B5EF4-FFF2-40B4-BE49-F238E27FC236}">
                <a16:creationId xmlns:a16="http://schemas.microsoft.com/office/drawing/2014/main" id="{A03D60DC-268A-16E8-93FB-9EDFCCF033AD}"/>
              </a:ext>
            </a:extLst>
          </p:cNvPr>
          <p:cNvSpPr>
            <a:spLocks noGrp="1" noRot="1" noChangeAspect="1"/>
          </p:cNvSpPr>
          <p:nvPr>
            <p:ph type="sldImg"/>
          </p:nvPr>
        </p:nvSpPr>
        <p:spPr/>
      </p:sp>
      <p:sp>
        <p:nvSpPr>
          <p:cNvPr id="3" name="מציין מיקום של הערות 2">
            <a:extLst>
              <a:ext uri="{FF2B5EF4-FFF2-40B4-BE49-F238E27FC236}">
                <a16:creationId xmlns:a16="http://schemas.microsoft.com/office/drawing/2014/main" id="{C1952A3E-9A86-53CE-1A44-D596524946CA}"/>
              </a:ext>
            </a:extLst>
          </p:cNvPr>
          <p:cNvSpPr>
            <a:spLocks noGrp="1"/>
          </p:cNvSpPr>
          <p:nvPr>
            <p:ph type="body" idx="1"/>
          </p:nvPr>
        </p:nvSpPr>
        <p:spPr/>
        <p:txBody>
          <a:bodyPr/>
          <a:lstStyle/>
          <a:p>
            <a:pPr marL="0" algn="l" rtl="0" eaLnBrk="1" latinLnBrk="0" hangingPunct="1"/>
            <a:endParaRPr lang="en-US" dirty="0">
              <a:effectLst/>
            </a:endParaRPr>
          </a:p>
        </p:txBody>
      </p:sp>
      <p:sp>
        <p:nvSpPr>
          <p:cNvPr id="4" name="מציין מיקום של מספר שקופית 3">
            <a:extLst>
              <a:ext uri="{FF2B5EF4-FFF2-40B4-BE49-F238E27FC236}">
                <a16:creationId xmlns:a16="http://schemas.microsoft.com/office/drawing/2014/main" id="{8D3AE1AA-184E-166E-7314-72FD53B21233}"/>
              </a:ext>
            </a:extLst>
          </p:cNvPr>
          <p:cNvSpPr>
            <a:spLocks noGrp="1"/>
          </p:cNvSpPr>
          <p:nvPr>
            <p:ph type="sldNum" sz="quarter" idx="5"/>
          </p:nvPr>
        </p:nvSpPr>
        <p:spPr/>
        <p:txBody>
          <a:bodyPr/>
          <a:lstStyle/>
          <a:p>
            <a:fld id="{424DC1CF-0D68-4130-864F-063266E33C84}" type="slidenum">
              <a:rPr lang="en-US" smtClean="0"/>
              <a:t>3</a:t>
            </a:fld>
            <a:endParaRPr lang="en-US"/>
          </a:p>
        </p:txBody>
      </p:sp>
    </p:spTree>
    <p:extLst>
      <p:ext uri="{BB962C8B-B14F-4D97-AF65-F5344CB8AC3E}">
        <p14:creationId xmlns:p14="http://schemas.microsoft.com/office/powerpoint/2010/main" val="2487272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914400" rtl="0" eaLnBrk="1" latinLnBrk="0" hangingPunct="1"/>
            <a:endParaRPr lang="en-IL" dirty="0"/>
          </a:p>
        </p:txBody>
      </p:sp>
      <p:sp>
        <p:nvSpPr>
          <p:cNvPr id="4" name="Slide Number Placeholder 3"/>
          <p:cNvSpPr>
            <a:spLocks noGrp="1"/>
          </p:cNvSpPr>
          <p:nvPr>
            <p:ph type="sldNum" sz="quarter" idx="5"/>
          </p:nvPr>
        </p:nvSpPr>
        <p:spPr/>
        <p:txBody>
          <a:bodyPr/>
          <a:lstStyle/>
          <a:p>
            <a:fld id="{424DC1CF-0D68-4130-864F-063266E33C84}" type="slidenum">
              <a:rPr lang="en-US" smtClean="0"/>
              <a:t>9</a:t>
            </a:fld>
            <a:endParaRPr lang="en-US"/>
          </a:p>
        </p:txBody>
      </p:sp>
    </p:spTree>
    <p:extLst>
      <p:ext uri="{BB962C8B-B14F-4D97-AF65-F5344CB8AC3E}">
        <p14:creationId xmlns:p14="http://schemas.microsoft.com/office/powerpoint/2010/main" val="1041508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D4044-F99C-EE0B-67B4-0894FBD75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6178C6-577F-9B91-3F90-B7B5D71C0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1FA2F-647A-9410-9255-81007C0ABB4D}"/>
              </a:ext>
            </a:extLst>
          </p:cNvPr>
          <p:cNvSpPr>
            <a:spLocks noGrp="1"/>
          </p:cNvSpPr>
          <p:nvPr>
            <p:ph type="body" idx="1"/>
          </p:nvPr>
        </p:nvSpPr>
        <p:spPr/>
        <p:txBody>
          <a:bodyPr/>
          <a:lstStyle/>
          <a:p>
            <a:pPr algn="l" rtl="0"/>
            <a:r>
              <a:rPr lang="en-US" sz="1200" dirty="0"/>
              <a:t>Fig S2: Misclassified samples of LR 80% importance per season and score for (a) all Misclassified samples and (b) false positive samples  </a:t>
            </a:r>
          </a:p>
        </p:txBody>
      </p:sp>
      <p:sp>
        <p:nvSpPr>
          <p:cNvPr id="4" name="Slide Number Placeholder 3">
            <a:extLst>
              <a:ext uri="{FF2B5EF4-FFF2-40B4-BE49-F238E27FC236}">
                <a16:creationId xmlns:a16="http://schemas.microsoft.com/office/drawing/2014/main" id="{171E34FE-5231-CBE7-2C65-F69FE8ACD08D}"/>
              </a:ext>
            </a:extLst>
          </p:cNvPr>
          <p:cNvSpPr>
            <a:spLocks noGrp="1"/>
          </p:cNvSpPr>
          <p:nvPr>
            <p:ph type="sldNum" sz="quarter" idx="5"/>
          </p:nvPr>
        </p:nvSpPr>
        <p:spPr/>
        <p:txBody>
          <a:bodyPr/>
          <a:lstStyle/>
          <a:p>
            <a:fld id="{2BC06200-198C-4381-8EA9-3F97DCB3C7C2}" type="slidenum">
              <a:rPr lang="en-US" smtClean="0"/>
              <a:t>10</a:t>
            </a:fld>
            <a:endParaRPr lang="en-US"/>
          </a:p>
        </p:txBody>
      </p:sp>
    </p:spTree>
    <p:extLst>
      <p:ext uri="{BB962C8B-B14F-4D97-AF65-F5344CB8AC3E}">
        <p14:creationId xmlns:p14="http://schemas.microsoft.com/office/powerpoint/2010/main" val="32290075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Fig. S3. Confusion matrix and feature importance of synthetic satellite data</a:t>
            </a:r>
          </a:p>
        </p:txBody>
      </p:sp>
      <p:sp>
        <p:nvSpPr>
          <p:cNvPr id="4" name="Slide Number Placeholder 3"/>
          <p:cNvSpPr>
            <a:spLocks noGrp="1"/>
          </p:cNvSpPr>
          <p:nvPr>
            <p:ph type="sldNum" sz="quarter" idx="5"/>
          </p:nvPr>
        </p:nvSpPr>
        <p:spPr/>
        <p:txBody>
          <a:bodyPr/>
          <a:lstStyle/>
          <a:p>
            <a:fld id="{2BC06200-198C-4381-8EA9-3F97DCB3C7C2}" type="slidenum">
              <a:rPr lang="en-US" smtClean="0"/>
              <a:t>11</a:t>
            </a:fld>
            <a:endParaRPr lang="en-US"/>
          </a:p>
        </p:txBody>
      </p:sp>
    </p:spTree>
    <p:extLst>
      <p:ext uri="{BB962C8B-B14F-4D97-AF65-F5344CB8AC3E}">
        <p14:creationId xmlns:p14="http://schemas.microsoft.com/office/powerpoint/2010/main" val="65212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6B7061E-02FF-AD69-6B62-EBA0784AA0AC}"/>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endParaRPr lang="en-US"/>
          </a:p>
        </p:txBody>
      </p:sp>
      <p:sp>
        <p:nvSpPr>
          <p:cNvPr id="3" name="כותרת משנה 2">
            <a:extLst>
              <a:ext uri="{FF2B5EF4-FFF2-40B4-BE49-F238E27FC236}">
                <a16:creationId xmlns:a16="http://schemas.microsoft.com/office/drawing/2014/main" id="{07847F3C-F13D-E38C-D31C-B3BAAC486A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a:p>
        </p:txBody>
      </p:sp>
      <p:sp>
        <p:nvSpPr>
          <p:cNvPr id="4" name="מציין מיקום של תאריך 3">
            <a:extLst>
              <a:ext uri="{FF2B5EF4-FFF2-40B4-BE49-F238E27FC236}">
                <a16:creationId xmlns:a16="http://schemas.microsoft.com/office/drawing/2014/main" id="{90EA3C06-A35B-FCB7-803B-8F6E77E889A1}"/>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5" name="מציין מיקום של כותרת תחתונה 4">
            <a:extLst>
              <a:ext uri="{FF2B5EF4-FFF2-40B4-BE49-F238E27FC236}">
                <a16:creationId xmlns:a16="http://schemas.microsoft.com/office/drawing/2014/main" id="{E0DCF420-5FC3-B70C-7958-DEB9729DD740}"/>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DA19A436-4E6C-8E72-5A16-E3C619D10B3B}"/>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243552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2219CA6-A694-6B36-1037-CF77DA15A5EE}"/>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7B0E5BCA-BBD0-E014-AE87-B8E2351A3C09}"/>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A6E6DF4B-F134-4C95-F020-32C99EF5479B}"/>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5" name="מציין מיקום של כותרת תחתונה 4">
            <a:extLst>
              <a:ext uri="{FF2B5EF4-FFF2-40B4-BE49-F238E27FC236}">
                <a16:creationId xmlns:a16="http://schemas.microsoft.com/office/drawing/2014/main" id="{E8D180C3-273A-D35C-0CB2-829FCC5B03D1}"/>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5056C435-6554-9917-4969-703C26CA7E85}"/>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1242362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90AF5A08-FE15-F72A-7794-43B37E92A24C}"/>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endParaRPr lang="en-US"/>
          </a:p>
        </p:txBody>
      </p:sp>
      <p:sp>
        <p:nvSpPr>
          <p:cNvPr id="3" name="מציין מיקום של טקסט אנכי 2">
            <a:extLst>
              <a:ext uri="{FF2B5EF4-FFF2-40B4-BE49-F238E27FC236}">
                <a16:creationId xmlns:a16="http://schemas.microsoft.com/office/drawing/2014/main" id="{70F2DB98-F890-63E8-C141-2CA129A29C70}"/>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948F763-4BC8-B067-ABBA-9747F6CA8C30}"/>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5" name="מציין מיקום של כותרת תחתונה 4">
            <a:extLst>
              <a:ext uri="{FF2B5EF4-FFF2-40B4-BE49-F238E27FC236}">
                <a16:creationId xmlns:a16="http://schemas.microsoft.com/office/drawing/2014/main" id="{CB260754-3680-F035-C115-403B08CBD3E0}"/>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9B18DC7A-7FF9-0D8E-C149-0890975D9278}"/>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84631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34C826D-5D40-AB09-915F-FDA7318A9D01}"/>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F3C01BFC-5AA5-42E1-02E5-609F771B7787}"/>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8AB78966-57EA-86C1-1D8A-8D9A340209A2}"/>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5" name="מציין מיקום של כותרת תחתונה 4">
            <a:extLst>
              <a:ext uri="{FF2B5EF4-FFF2-40B4-BE49-F238E27FC236}">
                <a16:creationId xmlns:a16="http://schemas.microsoft.com/office/drawing/2014/main" id="{71DFF6EC-CA7E-E881-2218-4F3905DDF00E}"/>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15EA10F9-8ADC-5F2D-5D40-D847523EB4C0}"/>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4225821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54EA1A4-650A-0D7F-D0FD-870F9D13070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4CBD8F3F-46A2-D14A-17B3-905C6D28599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3743D580-CC83-9726-0F06-F236E58F1955}"/>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5" name="מציין מיקום של כותרת תחתונה 4">
            <a:extLst>
              <a:ext uri="{FF2B5EF4-FFF2-40B4-BE49-F238E27FC236}">
                <a16:creationId xmlns:a16="http://schemas.microsoft.com/office/drawing/2014/main" id="{2F877933-5BE5-FE99-61DE-CAB882BD137F}"/>
              </a:ext>
            </a:extLst>
          </p:cNvPr>
          <p:cNvSpPr>
            <a:spLocks noGrp="1"/>
          </p:cNvSpPr>
          <p:nvPr>
            <p:ph type="ftr" sz="quarter" idx="11"/>
          </p:nvPr>
        </p:nvSpPr>
        <p:spPr/>
        <p:txBody>
          <a:bodyPr/>
          <a:lstStyle/>
          <a:p>
            <a:endParaRPr lang="en-US"/>
          </a:p>
        </p:txBody>
      </p:sp>
      <p:sp>
        <p:nvSpPr>
          <p:cNvPr id="6" name="מציין מיקום של מספר שקופית 5">
            <a:extLst>
              <a:ext uri="{FF2B5EF4-FFF2-40B4-BE49-F238E27FC236}">
                <a16:creationId xmlns:a16="http://schemas.microsoft.com/office/drawing/2014/main" id="{D124DAE1-8AAF-8E2A-5A65-954D148E7FBE}"/>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359450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7D8AD8-6DAB-D588-D822-9E0CF8973FF5}"/>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B742A9ED-ABA9-24CC-0890-D4B158496AFC}"/>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תוכן 3">
            <a:extLst>
              <a:ext uri="{FF2B5EF4-FFF2-40B4-BE49-F238E27FC236}">
                <a16:creationId xmlns:a16="http://schemas.microsoft.com/office/drawing/2014/main" id="{86175052-CAD3-E364-F3D8-CBCDC9DBAE71}"/>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של תאריך 4">
            <a:extLst>
              <a:ext uri="{FF2B5EF4-FFF2-40B4-BE49-F238E27FC236}">
                <a16:creationId xmlns:a16="http://schemas.microsoft.com/office/drawing/2014/main" id="{F7F79B04-B9A2-D915-0E0A-1035428C5052}"/>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6" name="מציין מיקום של כותרת תחתונה 5">
            <a:extLst>
              <a:ext uri="{FF2B5EF4-FFF2-40B4-BE49-F238E27FC236}">
                <a16:creationId xmlns:a16="http://schemas.microsoft.com/office/drawing/2014/main" id="{54551A91-23CE-3885-FCF0-519982DEF99C}"/>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28A6A32D-141C-4965-506B-921C4E484311}"/>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18189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4ACD5EF-7EB2-BB52-2B66-E1B8BE2C60BE}"/>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A2033C9B-04CA-82F6-DA50-BEF484213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FEA81B1D-B0C4-558F-349F-3F9B6578758F}"/>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5" name="מציין מיקום טקסט 4">
            <a:extLst>
              <a:ext uri="{FF2B5EF4-FFF2-40B4-BE49-F238E27FC236}">
                <a16:creationId xmlns:a16="http://schemas.microsoft.com/office/drawing/2014/main" id="{CBAD8D5D-B49F-C222-D196-9DE7426C97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636B4728-46C6-17F7-97DC-9C77F4D95F31}"/>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7" name="מציין מיקום של תאריך 6">
            <a:extLst>
              <a:ext uri="{FF2B5EF4-FFF2-40B4-BE49-F238E27FC236}">
                <a16:creationId xmlns:a16="http://schemas.microsoft.com/office/drawing/2014/main" id="{3B194991-80FE-242E-90F4-5455D5C887F2}"/>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8" name="מציין מיקום של כותרת תחתונה 7">
            <a:extLst>
              <a:ext uri="{FF2B5EF4-FFF2-40B4-BE49-F238E27FC236}">
                <a16:creationId xmlns:a16="http://schemas.microsoft.com/office/drawing/2014/main" id="{BF69456A-66AB-7B38-7F49-929480582FF2}"/>
              </a:ext>
            </a:extLst>
          </p:cNvPr>
          <p:cNvSpPr>
            <a:spLocks noGrp="1"/>
          </p:cNvSpPr>
          <p:nvPr>
            <p:ph type="ftr" sz="quarter" idx="11"/>
          </p:nvPr>
        </p:nvSpPr>
        <p:spPr/>
        <p:txBody>
          <a:bodyPr/>
          <a:lstStyle/>
          <a:p>
            <a:endParaRPr lang="en-US"/>
          </a:p>
        </p:txBody>
      </p:sp>
      <p:sp>
        <p:nvSpPr>
          <p:cNvPr id="9" name="מציין מיקום של מספר שקופית 8">
            <a:extLst>
              <a:ext uri="{FF2B5EF4-FFF2-40B4-BE49-F238E27FC236}">
                <a16:creationId xmlns:a16="http://schemas.microsoft.com/office/drawing/2014/main" id="{4A27C68F-9860-6559-450C-A3A962A23794}"/>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1979511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25463F7-0672-0E4E-C88F-40C0C2231F8C}"/>
              </a:ext>
            </a:extLst>
          </p:cNvPr>
          <p:cNvSpPr>
            <a:spLocks noGrp="1"/>
          </p:cNvSpPr>
          <p:nvPr>
            <p:ph type="title"/>
          </p:nvPr>
        </p:nvSpPr>
        <p:spPr/>
        <p:txBody>
          <a:bodyPr/>
          <a:lstStyle/>
          <a:p>
            <a:r>
              <a:rPr lang="he-IL"/>
              <a:t>לחץ כדי לערוך סגנון כותרת של תבנית בסיס</a:t>
            </a:r>
            <a:endParaRPr lang="en-US"/>
          </a:p>
        </p:txBody>
      </p:sp>
      <p:sp>
        <p:nvSpPr>
          <p:cNvPr id="3" name="מציין מיקום של תאריך 2">
            <a:extLst>
              <a:ext uri="{FF2B5EF4-FFF2-40B4-BE49-F238E27FC236}">
                <a16:creationId xmlns:a16="http://schemas.microsoft.com/office/drawing/2014/main" id="{9F93D3A8-2263-3FFD-A0FC-2D4BEF09FE6B}"/>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4" name="מציין מיקום של כותרת תחתונה 3">
            <a:extLst>
              <a:ext uri="{FF2B5EF4-FFF2-40B4-BE49-F238E27FC236}">
                <a16:creationId xmlns:a16="http://schemas.microsoft.com/office/drawing/2014/main" id="{0506E76F-456F-A3B2-EE18-F37F77ABB2C8}"/>
              </a:ext>
            </a:extLst>
          </p:cNvPr>
          <p:cNvSpPr>
            <a:spLocks noGrp="1"/>
          </p:cNvSpPr>
          <p:nvPr>
            <p:ph type="ftr" sz="quarter" idx="11"/>
          </p:nvPr>
        </p:nvSpPr>
        <p:spPr/>
        <p:txBody>
          <a:bodyPr/>
          <a:lstStyle/>
          <a:p>
            <a:endParaRPr lang="en-US"/>
          </a:p>
        </p:txBody>
      </p:sp>
      <p:sp>
        <p:nvSpPr>
          <p:cNvPr id="5" name="מציין מיקום של מספר שקופית 4">
            <a:extLst>
              <a:ext uri="{FF2B5EF4-FFF2-40B4-BE49-F238E27FC236}">
                <a16:creationId xmlns:a16="http://schemas.microsoft.com/office/drawing/2014/main" id="{419393A9-2A28-47E3-7EB1-DC5FEF01D4C9}"/>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3725171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1FCF4421-FCD1-7BC9-4A22-87173F2CD02F}"/>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3" name="מציין מיקום של כותרת תחתונה 2">
            <a:extLst>
              <a:ext uri="{FF2B5EF4-FFF2-40B4-BE49-F238E27FC236}">
                <a16:creationId xmlns:a16="http://schemas.microsoft.com/office/drawing/2014/main" id="{A5D99F7D-CE18-57D3-63D6-21349C6F78F2}"/>
              </a:ext>
            </a:extLst>
          </p:cNvPr>
          <p:cNvSpPr>
            <a:spLocks noGrp="1"/>
          </p:cNvSpPr>
          <p:nvPr>
            <p:ph type="ftr" sz="quarter" idx="11"/>
          </p:nvPr>
        </p:nvSpPr>
        <p:spPr/>
        <p:txBody>
          <a:bodyPr/>
          <a:lstStyle/>
          <a:p>
            <a:endParaRPr lang="en-US"/>
          </a:p>
        </p:txBody>
      </p:sp>
      <p:sp>
        <p:nvSpPr>
          <p:cNvPr id="4" name="מציין מיקום של מספר שקופית 3">
            <a:extLst>
              <a:ext uri="{FF2B5EF4-FFF2-40B4-BE49-F238E27FC236}">
                <a16:creationId xmlns:a16="http://schemas.microsoft.com/office/drawing/2014/main" id="{3242725A-07AB-C5B6-E9B9-828445BD0276}"/>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328375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FFC37A0-FFF4-49CD-DB37-D2307DBE3F9E}"/>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תוכן 2">
            <a:extLst>
              <a:ext uri="{FF2B5EF4-FFF2-40B4-BE49-F238E27FC236}">
                <a16:creationId xmlns:a16="http://schemas.microsoft.com/office/drawing/2014/main" id="{5713626D-CFA6-8DD0-A2FF-F1465C5182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טקסט 3">
            <a:extLst>
              <a:ext uri="{FF2B5EF4-FFF2-40B4-BE49-F238E27FC236}">
                <a16:creationId xmlns:a16="http://schemas.microsoft.com/office/drawing/2014/main" id="{0E635219-CBC1-5D42-390B-09A66EFDA2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56A9CFB-A159-FC18-89FF-7765721665A6}"/>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6" name="מציין מיקום של כותרת תחתונה 5">
            <a:extLst>
              <a:ext uri="{FF2B5EF4-FFF2-40B4-BE49-F238E27FC236}">
                <a16:creationId xmlns:a16="http://schemas.microsoft.com/office/drawing/2014/main" id="{5EC5E3F5-2396-AF1B-B7E9-10A303D88876}"/>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CA9054EB-E7F5-9B22-7897-C1CBBEA7D885}"/>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1312677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8D5F718-BDF7-6DA9-B5FE-B874BB13DFE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endParaRPr lang="en-US"/>
          </a:p>
        </p:txBody>
      </p:sp>
      <p:sp>
        <p:nvSpPr>
          <p:cNvPr id="3" name="מציין מיקום של תמונה 2">
            <a:extLst>
              <a:ext uri="{FF2B5EF4-FFF2-40B4-BE49-F238E27FC236}">
                <a16:creationId xmlns:a16="http://schemas.microsoft.com/office/drawing/2014/main" id="{6A0068F8-1318-D140-CABE-D7DA5B3591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מציין מיקום טקסט 3">
            <a:extLst>
              <a:ext uri="{FF2B5EF4-FFF2-40B4-BE49-F238E27FC236}">
                <a16:creationId xmlns:a16="http://schemas.microsoft.com/office/drawing/2014/main" id="{934C41E6-71A4-2F6B-8190-1F79328A27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45CCF50-C4C2-971C-6ACC-E4C1F149ADD0}"/>
              </a:ext>
            </a:extLst>
          </p:cNvPr>
          <p:cNvSpPr>
            <a:spLocks noGrp="1"/>
          </p:cNvSpPr>
          <p:nvPr>
            <p:ph type="dt" sz="half" idx="10"/>
          </p:nvPr>
        </p:nvSpPr>
        <p:spPr/>
        <p:txBody>
          <a:bodyPr/>
          <a:lstStyle/>
          <a:p>
            <a:fld id="{100F5DB7-3D0A-49BD-AEAE-6828054941C7}" type="datetimeFigureOut">
              <a:rPr lang="en-US" smtClean="0"/>
              <a:t>5/13/25</a:t>
            </a:fld>
            <a:endParaRPr lang="en-US"/>
          </a:p>
        </p:txBody>
      </p:sp>
      <p:sp>
        <p:nvSpPr>
          <p:cNvPr id="6" name="מציין מיקום של כותרת תחתונה 5">
            <a:extLst>
              <a:ext uri="{FF2B5EF4-FFF2-40B4-BE49-F238E27FC236}">
                <a16:creationId xmlns:a16="http://schemas.microsoft.com/office/drawing/2014/main" id="{A38DBCCC-A5FC-1D13-E663-B67676A77A9D}"/>
              </a:ext>
            </a:extLst>
          </p:cNvPr>
          <p:cNvSpPr>
            <a:spLocks noGrp="1"/>
          </p:cNvSpPr>
          <p:nvPr>
            <p:ph type="ftr" sz="quarter" idx="11"/>
          </p:nvPr>
        </p:nvSpPr>
        <p:spPr/>
        <p:txBody>
          <a:bodyPr/>
          <a:lstStyle/>
          <a:p>
            <a:endParaRPr lang="en-US"/>
          </a:p>
        </p:txBody>
      </p:sp>
      <p:sp>
        <p:nvSpPr>
          <p:cNvPr id="7" name="מציין מיקום של מספר שקופית 6">
            <a:extLst>
              <a:ext uri="{FF2B5EF4-FFF2-40B4-BE49-F238E27FC236}">
                <a16:creationId xmlns:a16="http://schemas.microsoft.com/office/drawing/2014/main" id="{9490742B-27AE-A45F-7036-4C4C1F6B22A9}"/>
              </a:ext>
            </a:extLst>
          </p:cNvPr>
          <p:cNvSpPr>
            <a:spLocks noGrp="1"/>
          </p:cNvSpPr>
          <p:nvPr>
            <p:ph type="sldNum" sz="quarter" idx="12"/>
          </p:nvPr>
        </p:nvSpPr>
        <p:spPr/>
        <p:txBody>
          <a:bodyPr/>
          <a:lstStyle/>
          <a:p>
            <a:fld id="{4AC939CE-D2C1-44AB-BD66-30E1E3788E03}" type="slidenum">
              <a:rPr lang="en-US" smtClean="0"/>
              <a:t>‹#›</a:t>
            </a:fld>
            <a:endParaRPr lang="en-US"/>
          </a:p>
        </p:txBody>
      </p:sp>
    </p:spTree>
    <p:extLst>
      <p:ext uri="{BB962C8B-B14F-4D97-AF65-F5344CB8AC3E}">
        <p14:creationId xmlns:p14="http://schemas.microsoft.com/office/powerpoint/2010/main" val="10508017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4C07717B-DA37-E1E9-5313-990561D7AF7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endParaRPr lang="en-US"/>
          </a:p>
        </p:txBody>
      </p:sp>
      <p:sp>
        <p:nvSpPr>
          <p:cNvPr id="3" name="מציין מיקום טקסט 2">
            <a:extLst>
              <a:ext uri="{FF2B5EF4-FFF2-40B4-BE49-F238E27FC236}">
                <a16:creationId xmlns:a16="http://schemas.microsoft.com/office/drawing/2014/main" id="{412105AA-5A93-5ACF-4B7A-781D4A1FBA85}"/>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4" name="מציין מיקום של תאריך 3">
            <a:extLst>
              <a:ext uri="{FF2B5EF4-FFF2-40B4-BE49-F238E27FC236}">
                <a16:creationId xmlns:a16="http://schemas.microsoft.com/office/drawing/2014/main" id="{B4261CB7-2F52-460F-36A5-2A56C1D9623D}"/>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100F5DB7-3D0A-49BD-AEAE-6828054941C7}" type="datetimeFigureOut">
              <a:rPr lang="en-US" smtClean="0"/>
              <a:t>5/13/25</a:t>
            </a:fld>
            <a:endParaRPr lang="en-US"/>
          </a:p>
        </p:txBody>
      </p:sp>
      <p:sp>
        <p:nvSpPr>
          <p:cNvPr id="5" name="מציין מיקום של כותרת תחתונה 4">
            <a:extLst>
              <a:ext uri="{FF2B5EF4-FFF2-40B4-BE49-F238E27FC236}">
                <a16:creationId xmlns:a16="http://schemas.microsoft.com/office/drawing/2014/main" id="{4E5C51A0-B1C4-2EB3-0FA0-27B6F7BE87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en-US"/>
          </a:p>
        </p:txBody>
      </p:sp>
      <p:sp>
        <p:nvSpPr>
          <p:cNvPr id="6" name="מציין מיקום של מספר שקופית 5">
            <a:extLst>
              <a:ext uri="{FF2B5EF4-FFF2-40B4-BE49-F238E27FC236}">
                <a16:creationId xmlns:a16="http://schemas.microsoft.com/office/drawing/2014/main" id="{9C168A73-63E5-7D75-B491-A64A0A6460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4AC939CE-D2C1-44AB-BD66-30E1E3788E03}" type="slidenum">
              <a:rPr lang="en-US" smtClean="0"/>
              <a:t>‹#›</a:t>
            </a:fld>
            <a:endParaRPr lang="en-US"/>
          </a:p>
        </p:txBody>
      </p:sp>
    </p:spTree>
    <p:extLst>
      <p:ext uri="{BB962C8B-B14F-4D97-AF65-F5344CB8AC3E}">
        <p14:creationId xmlns:p14="http://schemas.microsoft.com/office/powerpoint/2010/main" val="3799659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9572A-C66C-4D30-2AEF-695AB55A20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AAF29A5-BE30-C87A-FC57-10773A1AD3D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 y="0"/>
            <a:ext cx="7222458" cy="6825931"/>
          </a:xfrm>
          <a:prstGeom prst="rect">
            <a:avLst/>
          </a:prstGeom>
        </p:spPr>
      </p:pic>
      <p:sp>
        <p:nvSpPr>
          <p:cNvPr id="4" name="תיבת טקסט 3">
            <a:extLst>
              <a:ext uri="{FF2B5EF4-FFF2-40B4-BE49-F238E27FC236}">
                <a16:creationId xmlns:a16="http://schemas.microsoft.com/office/drawing/2014/main" id="{52427D81-9707-0280-C35F-7ABD69DAF367}"/>
              </a:ext>
            </a:extLst>
          </p:cNvPr>
          <p:cNvSpPr txBox="1"/>
          <p:nvPr/>
        </p:nvSpPr>
        <p:spPr>
          <a:xfrm>
            <a:off x="7327075" y="262683"/>
            <a:ext cx="4643252" cy="2554545"/>
          </a:xfrm>
          <a:prstGeom prst="rect">
            <a:avLst/>
          </a:prstGeom>
          <a:noFill/>
        </p:spPr>
        <p:txBody>
          <a:bodyPr wrap="square" rtlCol="0">
            <a:spAutoFit/>
          </a:bodyPr>
          <a:lstStyle/>
          <a:p>
            <a:pPr algn="just" rtl="0"/>
            <a:r>
              <a:rPr lang="en-US" sz="1600" b="1" dirty="0">
                <a:cs typeface="Times New Roman" panose="02020603050405020304" pitchFamily="18" charset="0"/>
              </a:rPr>
              <a:t>Figure 1. </a:t>
            </a:r>
            <a:r>
              <a:rPr lang="en-US" sz="1600" dirty="0">
                <a:cs typeface="Times New Roman" panose="02020603050405020304" pitchFamily="18" charset="0"/>
              </a:rPr>
              <a:t>The</a:t>
            </a:r>
            <a:r>
              <a:rPr lang="en-US" sz="1600" b="1" dirty="0">
                <a:cs typeface="Times New Roman" panose="02020603050405020304" pitchFamily="18" charset="0"/>
              </a:rPr>
              <a:t> </a:t>
            </a:r>
            <a:r>
              <a:rPr lang="en-US" sz="1600" dirty="0">
                <a:cs typeface="Times New Roman" panose="02020603050405020304" pitchFamily="18" charset="0"/>
              </a:rPr>
              <a:t>study area showing </a:t>
            </a:r>
            <a:r>
              <a:rPr lang="en-US" sz="1600" b="1" dirty="0">
                <a:cs typeface="Times New Roman" panose="02020603050405020304" pitchFamily="18" charset="0"/>
              </a:rPr>
              <a:t>(a)</a:t>
            </a:r>
            <a:r>
              <a:rPr lang="en-US" sz="1600" dirty="0">
                <a:cs typeface="Times New Roman" panose="02020603050405020304" pitchFamily="18" charset="0"/>
              </a:rPr>
              <a:t> the experimental site of Yishi </a:t>
            </a:r>
            <a:r>
              <a:rPr lang="en-US" sz="1600" dirty="0" err="1">
                <a:cs typeface="Times New Roman" panose="02020603050405020304" pitchFamily="18" charset="0"/>
              </a:rPr>
              <a:t>forst</a:t>
            </a:r>
            <a:r>
              <a:rPr lang="en-US" sz="1600" dirty="0">
                <a:cs typeface="Times New Roman" panose="02020603050405020304" pitchFamily="18" charset="0"/>
              </a:rPr>
              <a:t> (Y; yellow star) and the three forest sites of </a:t>
            </a:r>
            <a:r>
              <a:rPr lang="en-US" sz="1600" dirty="0" err="1">
                <a:cs typeface="Times New Roman" panose="02020603050405020304" pitchFamily="18" charset="0"/>
              </a:rPr>
              <a:t>Tzora</a:t>
            </a:r>
            <a:r>
              <a:rPr lang="en-US" sz="1600" dirty="0">
                <a:cs typeface="Times New Roman" panose="02020603050405020304" pitchFamily="18" charset="0"/>
              </a:rPr>
              <a:t> (</a:t>
            </a:r>
            <a:r>
              <a:rPr lang="en-US" sz="1600" dirty="0" err="1">
                <a:cs typeface="Times New Roman" panose="02020603050405020304" pitchFamily="18" charset="0"/>
              </a:rPr>
              <a:t>Tz</a:t>
            </a:r>
            <a:r>
              <a:rPr lang="en-US" sz="1600" dirty="0">
                <a:cs typeface="Times New Roman" panose="02020603050405020304" pitchFamily="18" charset="0"/>
              </a:rPr>
              <a:t>), </a:t>
            </a:r>
            <a:r>
              <a:rPr lang="en-US" sz="1600" dirty="0" err="1">
                <a:cs typeface="Times New Roman" panose="02020603050405020304" pitchFamily="18" charset="0"/>
              </a:rPr>
              <a:t>Shacharia</a:t>
            </a:r>
            <a:r>
              <a:rPr lang="en-US" sz="1600" dirty="0">
                <a:cs typeface="Times New Roman" panose="02020603050405020304" pitchFamily="18" charset="0"/>
              </a:rPr>
              <a:t> (</a:t>
            </a:r>
            <a:r>
              <a:rPr lang="en-US" sz="1600" dirty="0" err="1">
                <a:cs typeface="Times New Roman" panose="02020603050405020304" pitchFamily="18" charset="0"/>
              </a:rPr>
              <a:t>Sh</a:t>
            </a:r>
            <a:r>
              <a:rPr lang="en-US" sz="1600" dirty="0">
                <a:cs typeface="Times New Roman" panose="02020603050405020304" pitchFamily="18" charset="0"/>
              </a:rPr>
              <a:t>), and Gilboa (G). </a:t>
            </a:r>
            <a:r>
              <a:rPr lang="en-US" sz="1600" b="1" dirty="0">
                <a:cs typeface="Times New Roman" panose="02020603050405020304" pitchFamily="18" charset="0"/>
              </a:rPr>
              <a:t>(b)</a:t>
            </a:r>
            <a:r>
              <a:rPr lang="en-US" sz="1600" dirty="0">
                <a:cs typeface="Times New Roman" panose="02020603050405020304" pitchFamily="18" charset="0"/>
              </a:rPr>
              <a:t> Aerial view of the 0.05-hectare plots at Yishi, with control plots in blue (C1-C3) and rainfall exclusion plots in red (D1-D3). </a:t>
            </a:r>
            <a:r>
              <a:rPr lang="en-US" sz="1600" b="1" dirty="0">
                <a:cs typeface="Times New Roman" panose="02020603050405020304" pitchFamily="18" charset="0"/>
              </a:rPr>
              <a:t>(c)</a:t>
            </a:r>
            <a:r>
              <a:rPr lang="en-US" sz="1600" dirty="0">
                <a:cs typeface="Times New Roman" panose="02020603050405020304" pitchFamily="18" charset="0"/>
              </a:rPr>
              <a:t> Same as (b) but with the tree species marked on the map. (</a:t>
            </a:r>
            <a:r>
              <a:rPr lang="en-US" sz="1600" b="1" dirty="0">
                <a:cs typeface="Times New Roman" panose="02020603050405020304" pitchFamily="18" charset="0"/>
              </a:rPr>
              <a:t>d–e</a:t>
            </a:r>
            <a:r>
              <a:rPr lang="en-US" sz="1600" dirty="0">
                <a:cs typeface="Times New Roman" panose="02020603050405020304" pitchFamily="18" charset="0"/>
              </a:rPr>
              <a:t>) The rainfall exclusion system in Yishi consisting of open-pipe gutters installed to divert approximately 50% of incident precipitation.</a:t>
            </a:r>
          </a:p>
        </p:txBody>
      </p:sp>
    </p:spTree>
    <p:extLst>
      <p:ext uri="{BB962C8B-B14F-4D97-AF65-F5344CB8AC3E}">
        <p14:creationId xmlns:p14="http://schemas.microsoft.com/office/powerpoint/2010/main" val="4192044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FFE57-43C3-658D-2F6C-BB930B4BF3D6}"/>
            </a:ext>
          </a:extLst>
        </p:cNvPr>
        <p:cNvGrpSpPr/>
        <p:nvPr/>
      </p:nvGrpSpPr>
      <p:grpSpPr>
        <a:xfrm>
          <a:off x="0" y="0"/>
          <a:ext cx="0" cy="0"/>
          <a:chOff x="0" y="0"/>
          <a:chExt cx="0" cy="0"/>
        </a:xfrm>
      </p:grpSpPr>
      <p:grpSp>
        <p:nvGrpSpPr>
          <p:cNvPr id="3" name="קבוצה 2">
            <a:extLst>
              <a:ext uri="{FF2B5EF4-FFF2-40B4-BE49-F238E27FC236}">
                <a16:creationId xmlns:a16="http://schemas.microsoft.com/office/drawing/2014/main" id="{B1D3819A-1EE1-3322-D599-151C04103F20}"/>
              </a:ext>
            </a:extLst>
          </p:cNvPr>
          <p:cNvGrpSpPr/>
          <p:nvPr/>
        </p:nvGrpSpPr>
        <p:grpSpPr>
          <a:xfrm>
            <a:off x="1180135" y="413872"/>
            <a:ext cx="9736785" cy="3857747"/>
            <a:chOff x="1654352" y="1863838"/>
            <a:chExt cx="9144000" cy="3641938"/>
          </a:xfrm>
        </p:grpSpPr>
        <p:pic>
          <p:nvPicPr>
            <p:cNvPr id="5" name="תמונה 4" descr="תמונה שמכילה טקסט, צילום מסך, מספר, תרשים&#10;&#10;תוכן שנוצר על-ידי בינה מלאכותית עשוי להיות שגוי.">
              <a:extLst>
                <a:ext uri="{FF2B5EF4-FFF2-40B4-BE49-F238E27FC236}">
                  <a16:creationId xmlns:a16="http://schemas.microsoft.com/office/drawing/2014/main" id="{1F04244C-4441-AEAD-FCD1-AC0BA0AB9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352" y="2125953"/>
              <a:ext cx="4572000" cy="3379823"/>
            </a:xfrm>
            <a:prstGeom prst="rect">
              <a:avLst/>
            </a:prstGeom>
          </p:spPr>
        </p:pic>
        <p:pic>
          <p:nvPicPr>
            <p:cNvPr id="1034" name="Picture 10">
              <a:extLst>
                <a:ext uri="{FF2B5EF4-FFF2-40B4-BE49-F238E27FC236}">
                  <a16:creationId xmlns:a16="http://schemas.microsoft.com/office/drawing/2014/main" id="{5C31E5FA-D40E-AE75-756C-238352BAC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6352" y="2127510"/>
              <a:ext cx="4572000" cy="3378266"/>
            </a:xfrm>
            <a:prstGeom prst="rect">
              <a:avLst/>
            </a:prstGeom>
            <a:noFill/>
            <a:extLst>
              <a:ext uri="{909E8E84-426E-40DD-AFC4-6F175D3DCCD1}">
                <a14:hiddenFill xmlns:a14="http://schemas.microsoft.com/office/drawing/2010/main">
                  <a:solidFill>
                    <a:srgbClr val="FFFFFF"/>
                  </a:solidFill>
                </a14:hiddenFill>
              </a:ext>
            </a:extLst>
          </p:spPr>
        </p:pic>
        <p:sp>
          <p:nvSpPr>
            <p:cNvPr id="6" name="תיבת טקסט 5">
              <a:extLst>
                <a:ext uri="{FF2B5EF4-FFF2-40B4-BE49-F238E27FC236}">
                  <a16:creationId xmlns:a16="http://schemas.microsoft.com/office/drawing/2014/main" id="{48D005F0-2E9A-00DC-444F-D8BFC269FB0B}"/>
                </a:ext>
              </a:extLst>
            </p:cNvPr>
            <p:cNvSpPr txBox="1"/>
            <p:nvPr/>
          </p:nvSpPr>
          <p:spPr>
            <a:xfrm>
              <a:off x="6411736" y="1863839"/>
              <a:ext cx="497840" cy="348671"/>
            </a:xfrm>
            <a:prstGeom prst="rect">
              <a:avLst/>
            </a:prstGeom>
            <a:noFill/>
          </p:spPr>
          <p:txBody>
            <a:bodyPr wrap="square" rtlCol="0">
              <a:spAutoFit/>
            </a:bodyPr>
            <a:lstStyle/>
            <a:p>
              <a:pPr algn="ctr" rtl="0"/>
              <a:r>
                <a:rPr lang="en-US" b="1" dirty="0">
                  <a:latin typeface="Arial" panose="020B0604020202020204" pitchFamily="34" charset="0"/>
                  <a:cs typeface="Arial" panose="020B0604020202020204" pitchFamily="34" charset="0"/>
                </a:rPr>
                <a:t>b</a:t>
              </a:r>
            </a:p>
          </p:txBody>
        </p:sp>
        <p:sp>
          <p:nvSpPr>
            <p:cNvPr id="8" name="תיבת טקסט 7">
              <a:extLst>
                <a:ext uri="{FF2B5EF4-FFF2-40B4-BE49-F238E27FC236}">
                  <a16:creationId xmlns:a16="http://schemas.microsoft.com/office/drawing/2014/main" id="{7D3268FC-C5E2-0B1F-F6AE-6AC8EB882B2C}"/>
                </a:ext>
              </a:extLst>
            </p:cNvPr>
            <p:cNvSpPr txBox="1"/>
            <p:nvPr/>
          </p:nvSpPr>
          <p:spPr>
            <a:xfrm>
              <a:off x="1783977" y="1863838"/>
              <a:ext cx="497840" cy="34867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a:t>
              </a:r>
            </a:p>
          </p:txBody>
        </p:sp>
      </p:grpSp>
      <p:sp>
        <p:nvSpPr>
          <p:cNvPr id="2" name="תיבת טקסט 1">
            <a:extLst>
              <a:ext uri="{FF2B5EF4-FFF2-40B4-BE49-F238E27FC236}">
                <a16:creationId xmlns:a16="http://schemas.microsoft.com/office/drawing/2014/main" id="{4778604C-3222-6E85-3977-D8746D9DB2D9}"/>
              </a:ext>
            </a:extLst>
          </p:cNvPr>
          <p:cNvSpPr txBox="1"/>
          <p:nvPr/>
        </p:nvSpPr>
        <p:spPr>
          <a:xfrm>
            <a:off x="1436914" y="4663505"/>
            <a:ext cx="9571511" cy="1534138"/>
          </a:xfrm>
          <a:prstGeom prst="rect">
            <a:avLst/>
          </a:prstGeom>
          <a:noFill/>
        </p:spPr>
        <p:txBody>
          <a:bodyPr wrap="square" rtlCol="0">
            <a:spAutoFit/>
          </a:bodyPr>
          <a:lstStyle/>
          <a:p>
            <a:pPr algn="just" rtl="0">
              <a:lnSpc>
                <a:spcPts val="1620"/>
              </a:lnSpc>
            </a:pPr>
            <a:r>
              <a:rPr lang="en-US" sz="1600" b="1" dirty="0">
                <a:latin typeface="Aptos" panose="020B0004020202020204" pitchFamily="34" charset="0"/>
                <a:cs typeface="Times New Roman" panose="02020603050405020304" pitchFamily="18" charset="0"/>
              </a:rPr>
              <a:t>Figure S2. </a:t>
            </a:r>
            <a:r>
              <a:rPr lang="en-US" sz="1600" dirty="0">
                <a:latin typeface="Aptos" panose="020B0004020202020204" pitchFamily="34" charset="0"/>
                <a:cs typeface="Times New Roman" panose="02020603050405020304" pitchFamily="18" charset="0"/>
              </a:rPr>
              <a:t>Seasonal distribution of misclassified samples from the Logistic Regression model with 80% feature importance. </a:t>
            </a:r>
            <a:r>
              <a:rPr lang="en-US" sz="1600" b="1" dirty="0">
                <a:latin typeface="Aptos" panose="020B0004020202020204" pitchFamily="34" charset="0"/>
                <a:cs typeface="Times New Roman" panose="02020603050405020304" pitchFamily="18" charset="0"/>
              </a:rPr>
              <a:t>(a)</a:t>
            </a:r>
            <a:r>
              <a:rPr lang="en-US" sz="1600" dirty="0">
                <a:latin typeface="Aptos" panose="020B0004020202020204" pitchFamily="34" charset="0"/>
                <a:cs typeface="Times New Roman" panose="02020603050405020304" pitchFamily="18" charset="0"/>
              </a:rPr>
              <a:t> Stacked bar chart showing all misclassified samples by season (spring, summer, autumn, winter) and tree species (pine, oak, cypress, carob, </a:t>
            </a:r>
            <a:r>
              <a:rPr lang="en-US" sz="1600" dirty="0" err="1">
                <a:latin typeface="Aptos" panose="020B0004020202020204" pitchFamily="34" charset="0"/>
                <a:cs typeface="Times New Roman" panose="02020603050405020304" pitchFamily="18" charset="0"/>
              </a:rPr>
              <a:t>pistacia</a:t>
            </a:r>
            <a:r>
              <a:rPr lang="en-US" sz="1600" dirty="0">
                <a:latin typeface="Aptos" panose="020B0004020202020204" pitchFamily="34" charset="0"/>
                <a:cs typeface="Times New Roman" panose="02020603050405020304" pitchFamily="18" charset="0"/>
              </a:rPr>
              <a:t>), with numbers indicating the model's drought probability score for each misclassified sample. (b) Stacked bar chart displaying only false positive samples (drought-stressed samples incorrectly classified as control) by season and species, with probability scores shown inside each bar segment. The number represents the score that the model assigned to each sample, where scores above 0.5 (50%) resulted in classification as drought-stressed.</a:t>
            </a:r>
          </a:p>
        </p:txBody>
      </p:sp>
    </p:spTree>
    <p:extLst>
      <p:ext uri="{BB962C8B-B14F-4D97-AF65-F5344CB8AC3E}">
        <p14:creationId xmlns:p14="http://schemas.microsoft.com/office/powerpoint/2010/main" val="1467576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קבוצה 1">
            <a:extLst>
              <a:ext uri="{FF2B5EF4-FFF2-40B4-BE49-F238E27FC236}">
                <a16:creationId xmlns:a16="http://schemas.microsoft.com/office/drawing/2014/main" id="{8B65D2B5-B81B-89EE-B5BD-2516C5DCBC8B}"/>
              </a:ext>
            </a:extLst>
          </p:cNvPr>
          <p:cNvGrpSpPr/>
          <p:nvPr/>
        </p:nvGrpSpPr>
        <p:grpSpPr>
          <a:xfrm>
            <a:off x="485649" y="41014"/>
            <a:ext cx="11239455" cy="5717033"/>
            <a:chOff x="493747" y="1091441"/>
            <a:chExt cx="11239455" cy="5717033"/>
          </a:xfrm>
        </p:grpSpPr>
        <p:pic>
          <p:nvPicPr>
            <p:cNvPr id="5122" name="Picture 2">
              <a:extLst>
                <a:ext uri="{FF2B5EF4-FFF2-40B4-BE49-F238E27FC236}">
                  <a16:creationId xmlns:a16="http://schemas.microsoft.com/office/drawing/2014/main" id="{9AF4CFC4-654A-B601-C536-CA7BD7AEC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54" y="1098252"/>
              <a:ext cx="3547633" cy="296432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a:extLst>
                <a:ext uri="{FF2B5EF4-FFF2-40B4-BE49-F238E27FC236}">
                  <a16:creationId xmlns:a16="http://schemas.microsoft.com/office/drawing/2014/main" id="{51E3B707-885F-975C-23BA-60A354D13C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9076" y="1144988"/>
              <a:ext cx="3605687" cy="292608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88A3EC76-B91C-0E6D-17C8-29239616FB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1873" y="4062581"/>
              <a:ext cx="3204908" cy="2614412"/>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a:extLst>
                <a:ext uri="{FF2B5EF4-FFF2-40B4-BE49-F238E27FC236}">
                  <a16:creationId xmlns:a16="http://schemas.microsoft.com/office/drawing/2014/main" id="{C280012C-1F72-4B7F-304B-D1EF0536E3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738" y="4062581"/>
              <a:ext cx="2879542" cy="2745893"/>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a:extLst>
                <a:ext uri="{FF2B5EF4-FFF2-40B4-BE49-F238E27FC236}">
                  <a16:creationId xmlns:a16="http://schemas.microsoft.com/office/drawing/2014/main" id="{18CB35A6-E30B-CFE8-B537-051212E0A3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6919" y="4062581"/>
              <a:ext cx="3215999" cy="2614412"/>
            </a:xfrm>
            <a:prstGeom prst="rect">
              <a:avLst/>
            </a:prstGeom>
            <a:noFill/>
            <a:extLst>
              <a:ext uri="{909E8E84-426E-40DD-AFC4-6F175D3DCCD1}">
                <a14:hiddenFill xmlns:a14="http://schemas.microsoft.com/office/drawing/2010/main">
                  <a:solidFill>
                    <a:srgbClr val="FFFFFF"/>
                  </a:solidFill>
                </a14:hiddenFill>
              </a:ext>
            </a:extLst>
          </p:spPr>
        </p:pic>
        <p:pic>
          <p:nvPicPr>
            <p:cNvPr id="8" name="תמונה 7" descr="תמונה שמכילה טקסט, צילום מסך, מלבן, תרשים&#10;&#10;תוכן שנוצר על-ידי בינה מלאכותית עשוי להיות שגוי.">
              <a:extLst>
                <a:ext uri="{FF2B5EF4-FFF2-40B4-BE49-F238E27FC236}">
                  <a16:creationId xmlns:a16="http://schemas.microsoft.com/office/drawing/2014/main" id="{7B8FA81F-FAED-763A-A9DB-DC504BEBBE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9452" y="1098252"/>
              <a:ext cx="3603750" cy="2926082"/>
            </a:xfrm>
            <a:prstGeom prst="rect">
              <a:avLst/>
            </a:prstGeom>
          </p:spPr>
        </p:pic>
        <p:sp>
          <p:nvSpPr>
            <p:cNvPr id="9" name="תיבת טקסט 8">
              <a:extLst>
                <a:ext uri="{FF2B5EF4-FFF2-40B4-BE49-F238E27FC236}">
                  <a16:creationId xmlns:a16="http://schemas.microsoft.com/office/drawing/2014/main" id="{2CD0DE03-9830-7B9F-29A8-74E3EF916A83}"/>
                </a:ext>
              </a:extLst>
            </p:cNvPr>
            <p:cNvSpPr txBox="1"/>
            <p:nvPr/>
          </p:nvSpPr>
          <p:spPr>
            <a:xfrm>
              <a:off x="493747" y="1091441"/>
              <a:ext cx="437827" cy="338554"/>
            </a:xfrm>
            <a:prstGeom prst="rect">
              <a:avLst/>
            </a:prstGeom>
            <a:noFill/>
          </p:spPr>
          <p:txBody>
            <a:bodyPr wrap="square" rtlCol="0">
              <a:spAutoFit/>
            </a:bodyPr>
            <a:lstStyle/>
            <a:p>
              <a:pPr algn="ctr" rtl="0"/>
              <a:r>
                <a:rPr lang="en-US" sz="1600" b="1" dirty="0">
                  <a:latin typeface="Arial" panose="020B0604020202020204" pitchFamily="34" charset="0"/>
                  <a:cs typeface="Arial" panose="020B0604020202020204" pitchFamily="34" charset="0"/>
                </a:rPr>
                <a:t>a</a:t>
              </a:r>
            </a:p>
          </p:txBody>
        </p:sp>
        <p:sp>
          <p:nvSpPr>
            <p:cNvPr id="10" name="תיבת טקסט 9">
              <a:extLst>
                <a:ext uri="{FF2B5EF4-FFF2-40B4-BE49-F238E27FC236}">
                  <a16:creationId xmlns:a16="http://schemas.microsoft.com/office/drawing/2014/main" id="{2D52572E-7ECC-BD67-1E4E-F95E166AC8BA}"/>
                </a:ext>
              </a:extLst>
            </p:cNvPr>
            <p:cNvSpPr txBox="1"/>
            <p:nvPr/>
          </p:nvSpPr>
          <p:spPr>
            <a:xfrm>
              <a:off x="4242543" y="1091441"/>
              <a:ext cx="437827" cy="338554"/>
            </a:xfrm>
            <a:prstGeom prst="rect">
              <a:avLst/>
            </a:prstGeom>
            <a:noFill/>
          </p:spPr>
          <p:txBody>
            <a:bodyPr wrap="square" rtlCol="0">
              <a:spAutoFit/>
            </a:bodyPr>
            <a:lstStyle/>
            <a:p>
              <a:pPr algn="ctr" rtl="0"/>
              <a:r>
                <a:rPr lang="en-US" sz="1600" b="1" dirty="0">
                  <a:latin typeface="Arial" panose="020B0604020202020204" pitchFamily="34" charset="0"/>
                  <a:cs typeface="Arial" panose="020B0604020202020204" pitchFamily="34" charset="0"/>
                </a:rPr>
                <a:t>b</a:t>
              </a:r>
            </a:p>
          </p:txBody>
        </p:sp>
        <p:sp>
          <p:nvSpPr>
            <p:cNvPr id="11" name="תיבת טקסט 10">
              <a:extLst>
                <a:ext uri="{FF2B5EF4-FFF2-40B4-BE49-F238E27FC236}">
                  <a16:creationId xmlns:a16="http://schemas.microsoft.com/office/drawing/2014/main" id="{A94176F7-2916-7836-9C75-711047E003B4}"/>
                </a:ext>
              </a:extLst>
            </p:cNvPr>
            <p:cNvSpPr txBox="1"/>
            <p:nvPr/>
          </p:nvSpPr>
          <p:spPr>
            <a:xfrm>
              <a:off x="8034451" y="1091441"/>
              <a:ext cx="437827" cy="338554"/>
            </a:xfrm>
            <a:prstGeom prst="rect">
              <a:avLst/>
            </a:prstGeom>
            <a:noFill/>
          </p:spPr>
          <p:txBody>
            <a:bodyPr wrap="square" rtlCol="0">
              <a:spAutoFit/>
            </a:bodyPr>
            <a:lstStyle/>
            <a:p>
              <a:pPr algn="ctr" rtl="0"/>
              <a:r>
                <a:rPr lang="en-US" sz="1600" b="1" dirty="0">
                  <a:latin typeface="Arial" panose="020B0604020202020204" pitchFamily="34" charset="0"/>
                  <a:cs typeface="Arial" panose="020B0604020202020204" pitchFamily="34" charset="0"/>
                </a:rPr>
                <a:t>c</a:t>
              </a:r>
            </a:p>
          </p:txBody>
        </p:sp>
        <p:sp>
          <p:nvSpPr>
            <p:cNvPr id="12" name="תיבת טקסט 11">
              <a:extLst>
                <a:ext uri="{FF2B5EF4-FFF2-40B4-BE49-F238E27FC236}">
                  <a16:creationId xmlns:a16="http://schemas.microsoft.com/office/drawing/2014/main" id="{42A4D766-734B-AD96-7722-4FC545324DA2}"/>
                </a:ext>
              </a:extLst>
            </p:cNvPr>
            <p:cNvSpPr txBox="1"/>
            <p:nvPr/>
          </p:nvSpPr>
          <p:spPr>
            <a:xfrm>
              <a:off x="1117087" y="4077666"/>
              <a:ext cx="437827" cy="338554"/>
            </a:xfrm>
            <a:prstGeom prst="rect">
              <a:avLst/>
            </a:prstGeom>
            <a:noFill/>
          </p:spPr>
          <p:txBody>
            <a:bodyPr wrap="square" rtlCol="0">
              <a:spAutoFit/>
            </a:bodyPr>
            <a:lstStyle/>
            <a:p>
              <a:pPr algn="ctr" rtl="0"/>
              <a:r>
                <a:rPr lang="en-US" sz="1600" b="1" dirty="0">
                  <a:latin typeface="Arial" panose="020B0604020202020204" pitchFamily="34" charset="0"/>
                  <a:cs typeface="Arial" panose="020B0604020202020204" pitchFamily="34" charset="0"/>
                </a:rPr>
                <a:t>d</a:t>
              </a:r>
            </a:p>
          </p:txBody>
        </p:sp>
        <p:sp>
          <p:nvSpPr>
            <p:cNvPr id="13" name="תיבת טקסט 12">
              <a:extLst>
                <a:ext uri="{FF2B5EF4-FFF2-40B4-BE49-F238E27FC236}">
                  <a16:creationId xmlns:a16="http://schemas.microsoft.com/office/drawing/2014/main" id="{DFE9D0CA-E75E-126F-4379-D6A5E230D970}"/>
                </a:ext>
              </a:extLst>
            </p:cNvPr>
            <p:cNvSpPr txBox="1"/>
            <p:nvPr/>
          </p:nvSpPr>
          <p:spPr>
            <a:xfrm>
              <a:off x="4681932" y="4068413"/>
              <a:ext cx="437827" cy="338554"/>
            </a:xfrm>
            <a:prstGeom prst="rect">
              <a:avLst/>
            </a:prstGeom>
            <a:noFill/>
          </p:spPr>
          <p:txBody>
            <a:bodyPr wrap="square" rtlCol="0">
              <a:spAutoFit/>
            </a:bodyPr>
            <a:lstStyle/>
            <a:p>
              <a:pPr algn="ctr" rtl="0"/>
              <a:r>
                <a:rPr lang="en-US" sz="1600" b="1" dirty="0">
                  <a:latin typeface="Arial" panose="020B0604020202020204" pitchFamily="34" charset="0"/>
                  <a:cs typeface="Arial" panose="020B0604020202020204" pitchFamily="34" charset="0"/>
                </a:rPr>
                <a:t>e</a:t>
              </a:r>
            </a:p>
          </p:txBody>
        </p:sp>
        <p:sp>
          <p:nvSpPr>
            <p:cNvPr id="14" name="תיבת טקסט 13">
              <a:extLst>
                <a:ext uri="{FF2B5EF4-FFF2-40B4-BE49-F238E27FC236}">
                  <a16:creationId xmlns:a16="http://schemas.microsoft.com/office/drawing/2014/main" id="{D51FEF89-9D90-D68E-9230-E4C80B5C6694}"/>
                </a:ext>
              </a:extLst>
            </p:cNvPr>
            <p:cNvSpPr txBox="1"/>
            <p:nvPr/>
          </p:nvSpPr>
          <p:spPr>
            <a:xfrm>
              <a:off x="8450089" y="4092163"/>
              <a:ext cx="437827" cy="338554"/>
            </a:xfrm>
            <a:prstGeom prst="rect">
              <a:avLst/>
            </a:prstGeom>
            <a:noFill/>
          </p:spPr>
          <p:txBody>
            <a:bodyPr wrap="square" rtlCol="0">
              <a:spAutoFit/>
            </a:bodyPr>
            <a:lstStyle/>
            <a:p>
              <a:pPr algn="ctr" rtl="0"/>
              <a:r>
                <a:rPr lang="en-US" sz="1600" b="1" dirty="0">
                  <a:latin typeface="Arial" panose="020B0604020202020204" pitchFamily="34" charset="0"/>
                  <a:cs typeface="Arial" panose="020B0604020202020204" pitchFamily="34" charset="0"/>
                </a:rPr>
                <a:t>f</a:t>
              </a:r>
            </a:p>
          </p:txBody>
        </p:sp>
      </p:grpSp>
      <p:sp>
        <p:nvSpPr>
          <p:cNvPr id="6" name="תיבת טקסט 5">
            <a:extLst>
              <a:ext uri="{FF2B5EF4-FFF2-40B4-BE49-F238E27FC236}">
                <a16:creationId xmlns:a16="http://schemas.microsoft.com/office/drawing/2014/main" id="{C946104B-F980-2B71-AB70-B9926299F91F}"/>
              </a:ext>
            </a:extLst>
          </p:cNvPr>
          <p:cNvSpPr txBox="1"/>
          <p:nvPr/>
        </p:nvSpPr>
        <p:spPr>
          <a:xfrm>
            <a:off x="225630" y="5752948"/>
            <a:ext cx="11709071" cy="918585"/>
          </a:xfrm>
          <a:prstGeom prst="rect">
            <a:avLst/>
          </a:prstGeom>
          <a:noFill/>
        </p:spPr>
        <p:txBody>
          <a:bodyPr wrap="square" rtlCol="0">
            <a:spAutoFit/>
          </a:bodyPr>
          <a:lstStyle/>
          <a:p>
            <a:pPr algn="just" rtl="0">
              <a:lnSpc>
                <a:spcPts val="1620"/>
              </a:lnSpc>
            </a:pPr>
            <a:r>
              <a:rPr lang="en-US" sz="1600" b="1" dirty="0">
                <a:latin typeface="Aptos" panose="020B0004020202020204" pitchFamily="34" charset="0"/>
                <a:cs typeface="Times New Roman" panose="02020603050405020304" pitchFamily="18" charset="0"/>
              </a:rPr>
              <a:t>Figure S3</a:t>
            </a:r>
            <a:r>
              <a:rPr lang="en-US" sz="1600" dirty="0">
                <a:latin typeface="Aptos" panose="020B0004020202020204" pitchFamily="34" charset="0"/>
                <a:cs typeface="Times New Roman" panose="02020603050405020304" pitchFamily="18" charset="0"/>
              </a:rPr>
              <a:t>. Confusion matrices and feature importance for SVM models trained on synthetic satellite spectral data. The top row shows confusion matrices for </a:t>
            </a:r>
            <a:r>
              <a:rPr lang="en-US" sz="1600" b="1" dirty="0">
                <a:latin typeface="Aptos" panose="020B0004020202020204" pitchFamily="34" charset="0"/>
                <a:cs typeface="Times New Roman" panose="02020603050405020304" pitchFamily="18" charset="0"/>
              </a:rPr>
              <a:t>(a)</a:t>
            </a:r>
            <a:r>
              <a:rPr lang="en-US" sz="1600" dirty="0">
                <a:latin typeface="Aptos" panose="020B0004020202020204" pitchFamily="34" charset="0"/>
                <a:cs typeface="Times New Roman" panose="02020603050405020304" pitchFamily="18" charset="0"/>
              </a:rPr>
              <a:t> Planet, </a:t>
            </a:r>
            <a:r>
              <a:rPr lang="en-US" sz="1600" b="1" dirty="0">
                <a:latin typeface="Aptos" panose="020B0004020202020204" pitchFamily="34" charset="0"/>
                <a:cs typeface="Times New Roman" panose="02020603050405020304" pitchFamily="18" charset="0"/>
              </a:rPr>
              <a:t>(b)</a:t>
            </a:r>
            <a:r>
              <a:rPr lang="en-US" sz="1600" dirty="0">
                <a:latin typeface="Aptos" panose="020B0004020202020204" pitchFamily="34" charset="0"/>
                <a:cs typeface="Times New Roman" panose="02020603050405020304" pitchFamily="18" charset="0"/>
              </a:rPr>
              <a:t> VENµS, and </a:t>
            </a:r>
            <a:r>
              <a:rPr lang="en-US" sz="1600" b="1" dirty="0">
                <a:latin typeface="Aptos" panose="020B0004020202020204" pitchFamily="34" charset="0"/>
                <a:cs typeface="Times New Roman" panose="02020603050405020304" pitchFamily="18" charset="0"/>
              </a:rPr>
              <a:t>(c)</a:t>
            </a:r>
            <a:r>
              <a:rPr lang="en-US" sz="1600" dirty="0">
                <a:latin typeface="Aptos" panose="020B0004020202020204" pitchFamily="34" charset="0"/>
                <a:cs typeface="Times New Roman" panose="02020603050405020304" pitchFamily="18" charset="0"/>
              </a:rPr>
              <a:t> Sentinel-2 satellite bands, displaying the number of samples correctly and incorrectly classified in each category (control vs. drought). Numbers in each cell represent the count of samples. Bottom row shows feature importance (%) for </a:t>
            </a:r>
            <a:r>
              <a:rPr lang="en-US" sz="1600" b="1" dirty="0">
                <a:latin typeface="Aptos" panose="020B0004020202020204" pitchFamily="34" charset="0"/>
                <a:cs typeface="Times New Roman" panose="02020603050405020304" pitchFamily="18" charset="0"/>
              </a:rPr>
              <a:t>(d)</a:t>
            </a:r>
            <a:r>
              <a:rPr lang="en-US" sz="1600" dirty="0">
                <a:latin typeface="Aptos" panose="020B0004020202020204" pitchFamily="34" charset="0"/>
                <a:cs typeface="Times New Roman" panose="02020603050405020304" pitchFamily="18" charset="0"/>
              </a:rPr>
              <a:t> Planet (purple), </a:t>
            </a:r>
            <a:r>
              <a:rPr lang="en-US" sz="1600" b="1" dirty="0">
                <a:latin typeface="Aptos" panose="020B0004020202020204" pitchFamily="34" charset="0"/>
                <a:cs typeface="Times New Roman" panose="02020603050405020304" pitchFamily="18" charset="0"/>
              </a:rPr>
              <a:t>(e)</a:t>
            </a:r>
            <a:r>
              <a:rPr lang="en-US" sz="1600" dirty="0">
                <a:latin typeface="Aptos" panose="020B0004020202020204" pitchFamily="34" charset="0"/>
                <a:cs typeface="Times New Roman" panose="02020603050405020304" pitchFamily="18" charset="0"/>
              </a:rPr>
              <a:t> VENµS (green), and </a:t>
            </a:r>
            <a:r>
              <a:rPr lang="en-US" sz="1600" b="1" dirty="0">
                <a:latin typeface="Aptos" panose="020B0004020202020204" pitchFamily="34" charset="0"/>
                <a:cs typeface="Times New Roman" panose="02020603050405020304" pitchFamily="18" charset="0"/>
              </a:rPr>
              <a:t>(f)</a:t>
            </a:r>
            <a:r>
              <a:rPr lang="en-US" sz="1600" dirty="0">
                <a:latin typeface="Aptos" panose="020B0004020202020204" pitchFamily="34" charset="0"/>
                <a:cs typeface="Times New Roman" panose="02020603050405020304" pitchFamily="18" charset="0"/>
              </a:rPr>
              <a:t> Sentinel-2 (orange) satellite bands.</a:t>
            </a:r>
          </a:p>
        </p:txBody>
      </p:sp>
    </p:spTree>
    <p:extLst>
      <p:ext uri="{BB962C8B-B14F-4D97-AF65-F5344CB8AC3E}">
        <p14:creationId xmlns:p14="http://schemas.microsoft.com/office/powerpoint/2010/main" val="1111906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A55488-5BA2-4263-4370-FE27DFDA8BDA}"/>
              </a:ext>
            </a:extLst>
          </p:cNvPr>
          <p:cNvPicPr>
            <a:picLocks noChangeAspect="1"/>
          </p:cNvPicPr>
          <p:nvPr/>
        </p:nvPicPr>
        <p:blipFill>
          <a:blip r:embed="rId2"/>
          <a:srcRect l="5668" t="28520" r="6569" b="31551"/>
          <a:stretch/>
        </p:blipFill>
        <p:spPr>
          <a:xfrm>
            <a:off x="324591" y="1073236"/>
            <a:ext cx="11542816" cy="2953986"/>
          </a:xfrm>
          <a:prstGeom prst="rect">
            <a:avLst/>
          </a:prstGeom>
        </p:spPr>
      </p:pic>
      <p:sp>
        <p:nvSpPr>
          <p:cNvPr id="2" name="תיבת טקסט 1">
            <a:extLst>
              <a:ext uri="{FF2B5EF4-FFF2-40B4-BE49-F238E27FC236}">
                <a16:creationId xmlns:a16="http://schemas.microsoft.com/office/drawing/2014/main" id="{09FE677C-F6DB-B907-195D-C2939A5523D7}"/>
              </a:ext>
            </a:extLst>
          </p:cNvPr>
          <p:cNvSpPr txBox="1"/>
          <p:nvPr/>
        </p:nvSpPr>
        <p:spPr>
          <a:xfrm>
            <a:off x="242915" y="4707546"/>
            <a:ext cx="11706167" cy="1077218"/>
          </a:xfrm>
          <a:prstGeom prst="rect">
            <a:avLst/>
          </a:prstGeom>
          <a:noFill/>
        </p:spPr>
        <p:txBody>
          <a:bodyPr wrap="square" rtlCol="0">
            <a:spAutoFit/>
          </a:bodyPr>
          <a:lstStyle/>
          <a:p>
            <a:pPr algn="just" rtl="0"/>
            <a:r>
              <a:rPr lang="en-US" sz="1600" b="1" dirty="0">
                <a:cs typeface="Times New Roman" panose="02020603050405020304" pitchFamily="18" charset="0"/>
              </a:rPr>
              <a:t>Figure 2. </a:t>
            </a:r>
            <a:r>
              <a:rPr lang="en-US" sz="1600" dirty="0">
                <a:cs typeface="Times New Roman" panose="02020603050405020304" pitchFamily="18" charset="0"/>
              </a:rPr>
              <a:t>Hyperspectral image preprocessing workflow for isolating tree canopy pixels, showing </a:t>
            </a:r>
            <a:r>
              <a:rPr lang="en-US" sz="1600" b="1" dirty="0">
                <a:cs typeface="Times New Roman" panose="02020603050405020304" pitchFamily="18" charset="0"/>
              </a:rPr>
              <a:t>(a)</a:t>
            </a:r>
            <a:r>
              <a:rPr lang="en-US" sz="1600" dirty="0">
                <a:cs typeface="Times New Roman" panose="02020603050405020304" pitchFamily="18" charset="0"/>
              </a:rPr>
              <a:t> original image of experimental plots with outlined areas of interest (canopy), non-representative pixels, and visible components of the rainfall exclusion system (black arrows). At first, (b) non-vegetated pixels are removed using an NDVI threshold of &lt;0.3. (c) Then, to remove the shaded canopy portions, the near-infrared reflectance threshold of 0.07-0.2 was used.</a:t>
            </a:r>
          </a:p>
        </p:txBody>
      </p:sp>
    </p:spTree>
    <p:extLst>
      <p:ext uri="{BB962C8B-B14F-4D97-AF65-F5344CB8AC3E}">
        <p14:creationId xmlns:p14="http://schemas.microsoft.com/office/powerpoint/2010/main" val="3107127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E6137E-B4C7-8C87-355E-624D8E81631A}"/>
            </a:ext>
          </a:extLst>
        </p:cNvPr>
        <p:cNvGrpSpPr/>
        <p:nvPr/>
      </p:nvGrpSpPr>
      <p:grpSpPr>
        <a:xfrm>
          <a:off x="0" y="0"/>
          <a:ext cx="0" cy="0"/>
          <a:chOff x="0" y="0"/>
          <a:chExt cx="0" cy="0"/>
        </a:xfrm>
      </p:grpSpPr>
      <p:pic>
        <p:nvPicPr>
          <p:cNvPr id="4" name="תמונה 13" descr="תמונה שמכילה טקסט, תרשים, צילום מסך, מקביל&#10;&#10;תוכן שנוצר על-ידי בינה מלאכותית עשוי להיות שגוי.">
            <a:extLst>
              <a:ext uri="{FF2B5EF4-FFF2-40B4-BE49-F238E27FC236}">
                <a16:creationId xmlns:a16="http://schemas.microsoft.com/office/drawing/2014/main" id="{C5768256-05E5-8142-AA1D-9CF8EE4C3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603" y="141240"/>
            <a:ext cx="3593410" cy="6646769"/>
          </a:xfrm>
          <a:prstGeom prst="rect">
            <a:avLst/>
          </a:prstGeom>
        </p:spPr>
      </p:pic>
      <p:sp>
        <p:nvSpPr>
          <p:cNvPr id="3" name="תיבת טקסט 2">
            <a:extLst>
              <a:ext uri="{FF2B5EF4-FFF2-40B4-BE49-F238E27FC236}">
                <a16:creationId xmlns:a16="http://schemas.microsoft.com/office/drawing/2014/main" id="{AF90C59A-C5F3-AD14-164B-299E5811B69E}"/>
              </a:ext>
            </a:extLst>
          </p:cNvPr>
          <p:cNvSpPr txBox="1"/>
          <p:nvPr/>
        </p:nvSpPr>
        <p:spPr>
          <a:xfrm>
            <a:off x="380009" y="264178"/>
            <a:ext cx="6175169" cy="3539430"/>
          </a:xfrm>
          <a:prstGeom prst="rect">
            <a:avLst/>
          </a:prstGeom>
          <a:noFill/>
        </p:spPr>
        <p:txBody>
          <a:bodyPr wrap="square" rtlCol="0">
            <a:spAutoFit/>
          </a:bodyPr>
          <a:lstStyle/>
          <a:p>
            <a:pPr algn="just" rtl="0"/>
            <a:r>
              <a:rPr lang="en-US" sz="1600" b="1" dirty="0">
                <a:latin typeface="Aptos" panose="020B0004020202020204" pitchFamily="34" charset="0"/>
                <a:cs typeface="Times New Roman" panose="02020603050405020304" pitchFamily="18" charset="0"/>
              </a:rPr>
              <a:t>Figure 3. </a:t>
            </a:r>
            <a:r>
              <a:rPr lang="en-US" sz="1600" dirty="0">
                <a:latin typeface="Aptos" panose="020B0004020202020204" pitchFamily="34" charset="0"/>
                <a:cs typeface="Times New Roman" panose="02020603050405020304" pitchFamily="18" charset="0"/>
              </a:rPr>
              <a:t>Workflow of the modeling framework, illustrating the use of inputs comprising 274 spectral bands from hyperspectral imagery and labeled drought/control trees, which were partitioned into training (70%) and test (30%) sets. The training data follows two parallel processing paths: </a:t>
            </a:r>
            <a:r>
              <a:rPr lang="en-US" sz="1600" b="1" dirty="0">
                <a:latin typeface="Aptos" panose="020B0004020202020204" pitchFamily="34" charset="0"/>
                <a:cs typeface="Times New Roman" panose="02020603050405020304" pitchFamily="18" charset="0"/>
              </a:rPr>
              <a:t>(1)</a:t>
            </a:r>
            <a:r>
              <a:rPr lang="en-US" sz="1600" dirty="0">
                <a:latin typeface="Aptos" panose="020B0004020202020204" pitchFamily="34" charset="0"/>
                <a:cs typeface="Times New Roman" panose="02020603050405020304" pitchFamily="18" charset="0"/>
              </a:rPr>
              <a:t> the hyperspectral pathway (left) where machine learning models are trained, followed by feature importance analysis and dimensionality reduction to retain bands representing 80% cumulative importance with 10 nm separation, resulting in refined hyperspectral models; and </a:t>
            </a:r>
            <a:r>
              <a:rPr lang="en-US" sz="1600" b="1" dirty="0">
                <a:latin typeface="Aptos" panose="020B0004020202020204" pitchFamily="34" charset="0"/>
                <a:cs typeface="Times New Roman" panose="02020603050405020304" pitchFamily="18" charset="0"/>
              </a:rPr>
              <a:t>(2)</a:t>
            </a:r>
            <a:r>
              <a:rPr lang="en-US" sz="1600" dirty="0">
                <a:latin typeface="Aptos" panose="020B0004020202020204" pitchFamily="34" charset="0"/>
                <a:cs typeface="Times New Roman" panose="02020603050405020304" pitchFamily="18" charset="0"/>
              </a:rPr>
              <a:t> the satellite simulation pathway (right) where synthetic satellite bands are created to train satellite-compatible models. Both refined hyperspectral and satellite models are evaluated using the same held-out test set to assess classification performance for drought stress detection.</a:t>
            </a:r>
          </a:p>
        </p:txBody>
      </p:sp>
      <p:sp>
        <p:nvSpPr>
          <p:cNvPr id="2" name="TextBox 1">
            <a:extLst>
              <a:ext uri="{FF2B5EF4-FFF2-40B4-BE49-F238E27FC236}">
                <a16:creationId xmlns:a16="http://schemas.microsoft.com/office/drawing/2014/main" id="{91F85C01-308D-51E9-593D-79C1656B5C54}"/>
              </a:ext>
            </a:extLst>
          </p:cNvPr>
          <p:cNvSpPr txBox="1"/>
          <p:nvPr/>
        </p:nvSpPr>
        <p:spPr>
          <a:xfrm>
            <a:off x="7077693" y="1721922"/>
            <a:ext cx="819398" cy="261610"/>
          </a:xfrm>
          <a:prstGeom prst="rect">
            <a:avLst/>
          </a:prstGeom>
          <a:noFill/>
        </p:spPr>
        <p:txBody>
          <a:bodyPr wrap="square" rtlCol="0">
            <a:spAutoFit/>
          </a:bodyPr>
          <a:lstStyle/>
          <a:p>
            <a:r>
              <a:rPr lang="en-IL" sz="1100" b="1" dirty="0"/>
              <a:t>(1)</a:t>
            </a:r>
          </a:p>
        </p:txBody>
      </p:sp>
      <p:sp>
        <p:nvSpPr>
          <p:cNvPr id="5" name="TextBox 4">
            <a:extLst>
              <a:ext uri="{FF2B5EF4-FFF2-40B4-BE49-F238E27FC236}">
                <a16:creationId xmlns:a16="http://schemas.microsoft.com/office/drawing/2014/main" id="{8F289D33-EA30-D710-BE72-97703EED2018}"/>
              </a:ext>
            </a:extLst>
          </p:cNvPr>
          <p:cNvSpPr txBox="1"/>
          <p:nvPr/>
        </p:nvSpPr>
        <p:spPr>
          <a:xfrm>
            <a:off x="9070356" y="1721922"/>
            <a:ext cx="465529" cy="261610"/>
          </a:xfrm>
          <a:prstGeom prst="rect">
            <a:avLst/>
          </a:prstGeom>
          <a:noFill/>
        </p:spPr>
        <p:txBody>
          <a:bodyPr wrap="square" rtlCol="0">
            <a:spAutoFit/>
          </a:bodyPr>
          <a:lstStyle/>
          <a:p>
            <a:r>
              <a:rPr lang="en-IL" sz="1100" b="1" dirty="0"/>
              <a:t>(2)</a:t>
            </a:r>
          </a:p>
        </p:txBody>
      </p:sp>
    </p:spTree>
    <p:extLst>
      <p:ext uri="{BB962C8B-B14F-4D97-AF65-F5344CB8AC3E}">
        <p14:creationId xmlns:p14="http://schemas.microsoft.com/office/powerpoint/2010/main" val="3994479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E998D-3857-DADB-1F43-296D6BC0290E}"/>
              </a:ext>
            </a:extLst>
          </p:cNvPr>
          <p:cNvPicPr>
            <a:picLocks noChangeAspect="1"/>
          </p:cNvPicPr>
          <p:nvPr/>
        </p:nvPicPr>
        <p:blipFill>
          <a:blip r:embed="rId2"/>
          <a:srcRect l="1071" t="20100" r="1451" b="21569"/>
          <a:stretch/>
        </p:blipFill>
        <p:spPr>
          <a:xfrm>
            <a:off x="665017" y="700539"/>
            <a:ext cx="10654987" cy="3586455"/>
          </a:xfrm>
          <a:prstGeom prst="rect">
            <a:avLst/>
          </a:prstGeom>
        </p:spPr>
      </p:pic>
      <p:sp>
        <p:nvSpPr>
          <p:cNvPr id="3" name="תיבת טקסט 2">
            <a:extLst>
              <a:ext uri="{FF2B5EF4-FFF2-40B4-BE49-F238E27FC236}">
                <a16:creationId xmlns:a16="http://schemas.microsoft.com/office/drawing/2014/main" id="{E7F7E9CF-C3BA-36EE-109C-1546BF9F4861}"/>
              </a:ext>
            </a:extLst>
          </p:cNvPr>
          <p:cNvSpPr txBox="1"/>
          <p:nvPr/>
        </p:nvSpPr>
        <p:spPr>
          <a:xfrm>
            <a:off x="768506" y="4834022"/>
            <a:ext cx="10654987" cy="1569660"/>
          </a:xfrm>
          <a:prstGeom prst="rect">
            <a:avLst/>
          </a:prstGeom>
          <a:noFill/>
        </p:spPr>
        <p:txBody>
          <a:bodyPr wrap="square" rtlCol="0">
            <a:spAutoFit/>
          </a:bodyPr>
          <a:lstStyle/>
          <a:p>
            <a:pPr algn="just" rtl="0"/>
            <a:r>
              <a:rPr lang="en-US" sz="1600" b="1" dirty="0">
                <a:latin typeface="Aptos" panose="020B0004020202020204" pitchFamily="34" charset="0"/>
                <a:cs typeface="Times New Roman" panose="02020603050405020304" pitchFamily="18" charset="0"/>
              </a:rPr>
              <a:t>Figure 4. </a:t>
            </a:r>
            <a:r>
              <a:rPr lang="en-US" sz="1600" dirty="0">
                <a:latin typeface="Aptos" panose="020B0004020202020204" pitchFamily="34" charset="0"/>
                <a:cs typeface="Times New Roman" panose="02020603050405020304" pitchFamily="18" charset="0"/>
              </a:rPr>
              <a:t>Soil water content (SWC; %) dynamics in control and rainfall exclusion plots over the experimental period. The blue line represents the averaged SWC in control plots, and the red one represents the SWC in rainfall exclusion plots from January 2022 to March 2023. Horizontal dashed lines indicate the mean values across the entire period. The violin plot on the right displays the full distribution of soil moisture measurements for each treatment. Data were smoothed using a </a:t>
            </a:r>
            <a:r>
              <a:rPr lang="en-US" sz="1600" dirty="0" err="1">
                <a:latin typeface="Aptos" panose="020B0004020202020204" pitchFamily="34" charset="0"/>
                <a:cs typeface="Times New Roman" panose="02020603050405020304" pitchFamily="18" charset="0"/>
              </a:rPr>
              <a:t>Savitzky</a:t>
            </a:r>
            <a:r>
              <a:rPr lang="en-US" sz="1600" dirty="0">
                <a:latin typeface="Aptos" panose="020B0004020202020204" pitchFamily="34" charset="0"/>
                <a:cs typeface="Times New Roman" panose="02020603050405020304" pitchFamily="18" charset="0"/>
              </a:rPr>
              <a:t>-Golay filter with a window length of 21 and a polynomial order of 3 to improve the visualization of temporal trends.</a:t>
            </a:r>
          </a:p>
        </p:txBody>
      </p:sp>
    </p:spTree>
    <p:extLst>
      <p:ext uri="{BB962C8B-B14F-4D97-AF65-F5344CB8AC3E}">
        <p14:creationId xmlns:p14="http://schemas.microsoft.com/office/powerpoint/2010/main" val="1856874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B453B9-9F64-B0CA-DD22-2447C686CFD7}"/>
              </a:ext>
            </a:extLst>
          </p:cNvPr>
          <p:cNvPicPr>
            <a:picLocks noChangeAspect="1"/>
          </p:cNvPicPr>
          <p:nvPr/>
        </p:nvPicPr>
        <p:blipFill>
          <a:blip r:embed="rId2"/>
          <a:srcRect l="12224" t="10049" r="17341" b="9007"/>
          <a:stretch/>
        </p:blipFill>
        <p:spPr>
          <a:xfrm>
            <a:off x="2006532" y="96186"/>
            <a:ext cx="7971133" cy="5152706"/>
          </a:xfrm>
          <a:prstGeom prst="rect">
            <a:avLst/>
          </a:prstGeom>
        </p:spPr>
      </p:pic>
      <mc:AlternateContent xmlns:mc="http://schemas.openxmlformats.org/markup-compatibility/2006" xmlns:a14="http://schemas.microsoft.com/office/drawing/2010/main">
        <mc:Choice Requires="a14">
          <p:sp>
            <p:nvSpPr>
              <p:cNvPr id="2" name="תיבת טקסט 1">
                <a:extLst>
                  <a:ext uri="{FF2B5EF4-FFF2-40B4-BE49-F238E27FC236}">
                    <a16:creationId xmlns:a16="http://schemas.microsoft.com/office/drawing/2014/main" id="{91082374-3EA6-98FC-33EA-FDF1ACCCA754}"/>
                  </a:ext>
                </a:extLst>
              </p:cNvPr>
              <p:cNvSpPr txBox="1"/>
              <p:nvPr/>
            </p:nvSpPr>
            <p:spPr>
              <a:xfrm>
                <a:off x="320635" y="5384403"/>
                <a:ext cx="11566566" cy="1342034"/>
              </a:xfrm>
              <a:prstGeom prst="rect">
                <a:avLst/>
              </a:prstGeom>
              <a:noFill/>
            </p:spPr>
            <p:txBody>
              <a:bodyPr wrap="square" rtlCol="0">
                <a:spAutoFit/>
              </a:bodyPr>
              <a:lstStyle/>
              <a:p>
                <a:pPr algn="just" rtl="0"/>
                <a:r>
                  <a:rPr lang="en-US" sz="1600" b="1" dirty="0">
                    <a:latin typeface="Aptos" panose="020B0004020202020204" pitchFamily="34" charset="0"/>
                    <a:cs typeface="Times New Roman" panose="02020603050405020304" pitchFamily="18" charset="0"/>
                  </a:rPr>
                  <a:t>Figure 5. </a:t>
                </a:r>
                <a:r>
                  <a:rPr lang="en-US" sz="1600" dirty="0">
                    <a:latin typeface="Aptos" panose="020B0004020202020204" pitchFamily="34" charset="0"/>
                    <a:cs typeface="Times New Roman" panose="02020603050405020304" pitchFamily="18" charset="0"/>
                  </a:rPr>
                  <a:t>Leaf water potential (</a:t>
                </a:r>
                <a14:m>
                  <m:oMath xmlns:m="http://schemas.openxmlformats.org/officeDocument/2006/math">
                    <m:sSub>
                      <m:sSubPr>
                        <m:ctrlPr>
                          <a:rPr lang="en-US" sz="1600" i="1" smtClean="0">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Calibri" panose="020F0502020204030204" pitchFamily="34" charset="0"/>
                            <a:cs typeface="Times New Roman" panose="02020603050405020304" pitchFamily="18" charset="0"/>
                          </a:rPr>
                          <m:t>𝜓</m:t>
                        </m:r>
                      </m:e>
                      <m:sub>
                        <m:r>
                          <m:rPr>
                            <m:nor/>
                          </m:rPr>
                          <a:rPr lang="en-US" sz="1600">
                            <a:effectLst/>
                            <a:latin typeface="Aptos" panose="020B0004020202020204" pitchFamily="34" charset="0"/>
                            <a:ea typeface="Calibri" panose="020F0502020204030204" pitchFamily="34" charset="0"/>
                          </a:rPr>
                          <m:t>leaf</m:t>
                        </m:r>
                      </m:sub>
                    </m:sSub>
                  </m:oMath>
                </a14:m>
                <a:r>
                  <a:rPr lang="en-US" sz="1600" dirty="0">
                    <a:latin typeface="Aptos" panose="020B0004020202020204" pitchFamily="34" charset="0"/>
                    <a:cs typeface="Times New Roman" panose="02020603050405020304" pitchFamily="18" charset="0"/>
                  </a:rPr>
                  <a:t>) measurements across the five species under control and rainfall exclusion treatments. Scatter plots showing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𝜓</m:t>
                        </m:r>
                      </m:e>
                      <m:sub>
                        <m:r>
                          <m:rPr>
                            <m:nor/>
                          </m:rPr>
                          <a:rPr lang="en-US" sz="1600">
                            <a:latin typeface="Aptos" panose="020B0004020202020204" pitchFamily="34" charset="0"/>
                            <a:cs typeface="Times New Roman" panose="02020603050405020304" pitchFamily="18" charset="0"/>
                          </a:rPr>
                          <m:t>leaf</m:t>
                        </m:r>
                      </m:sub>
                    </m:sSub>
                  </m:oMath>
                </a14:m>
                <a:r>
                  <a:rPr lang="en-US" sz="1600" dirty="0">
                    <a:latin typeface="Aptos" panose="020B0004020202020204" pitchFamily="34" charset="0"/>
                    <a:cs typeface="Times New Roman" panose="02020603050405020304" pitchFamily="18" charset="0"/>
                  </a:rPr>
                  <a:t> (MPa) for </a:t>
                </a:r>
                <a:r>
                  <a:rPr lang="en-US" sz="1600" b="1" dirty="0">
                    <a:latin typeface="Aptos" panose="020B0004020202020204" pitchFamily="34" charset="0"/>
                    <a:cs typeface="Times New Roman" panose="02020603050405020304" pitchFamily="18" charset="0"/>
                  </a:rPr>
                  <a:t>(a)</a:t>
                </a:r>
                <a:r>
                  <a:rPr lang="en-US" sz="1600" dirty="0">
                    <a:latin typeface="Aptos" panose="020B0004020202020204" pitchFamily="34" charset="0"/>
                    <a:cs typeface="Times New Roman" panose="02020603050405020304" pitchFamily="18" charset="0"/>
                  </a:rPr>
                  <a:t> carob, </a:t>
                </a:r>
                <a:r>
                  <a:rPr lang="en-US" sz="1600" b="1" dirty="0">
                    <a:latin typeface="Aptos" panose="020B0004020202020204" pitchFamily="34" charset="0"/>
                    <a:cs typeface="Times New Roman" panose="02020603050405020304" pitchFamily="18" charset="0"/>
                  </a:rPr>
                  <a:t>(b)</a:t>
                </a:r>
                <a:r>
                  <a:rPr lang="en-US" sz="1600" dirty="0">
                    <a:latin typeface="Aptos" panose="020B0004020202020204" pitchFamily="34" charset="0"/>
                    <a:cs typeface="Times New Roman" panose="02020603050405020304" pitchFamily="18" charset="0"/>
                  </a:rPr>
                  <a:t> cypress, </a:t>
                </a:r>
                <a:r>
                  <a:rPr lang="en-US" sz="1600" b="1" dirty="0">
                    <a:latin typeface="Aptos" panose="020B0004020202020204" pitchFamily="34" charset="0"/>
                    <a:cs typeface="Times New Roman" panose="02020603050405020304" pitchFamily="18" charset="0"/>
                  </a:rPr>
                  <a:t>(c)</a:t>
                </a:r>
                <a:r>
                  <a:rPr lang="en-US" sz="1600" dirty="0">
                    <a:latin typeface="Aptos" panose="020B0004020202020204" pitchFamily="34" charset="0"/>
                    <a:cs typeface="Times New Roman" panose="02020603050405020304" pitchFamily="18" charset="0"/>
                  </a:rPr>
                  <a:t> oak, </a:t>
                </a:r>
                <a:r>
                  <a:rPr lang="en-US" sz="1600" b="1" dirty="0">
                    <a:latin typeface="Aptos" panose="020B0004020202020204" pitchFamily="34" charset="0"/>
                    <a:cs typeface="Times New Roman" panose="02020603050405020304" pitchFamily="18" charset="0"/>
                  </a:rPr>
                  <a:t>(d)</a:t>
                </a:r>
                <a:r>
                  <a:rPr lang="en-US" sz="1600" dirty="0">
                    <a:latin typeface="Aptos" panose="020B0004020202020204" pitchFamily="34" charset="0"/>
                    <a:cs typeface="Times New Roman" panose="02020603050405020304" pitchFamily="18" charset="0"/>
                  </a:rPr>
                  <a:t> pine, and </a:t>
                </a:r>
                <a:r>
                  <a:rPr lang="en-US" sz="1600" b="1" dirty="0">
                    <a:latin typeface="Aptos" panose="020B0004020202020204" pitchFamily="34" charset="0"/>
                    <a:cs typeface="Times New Roman" panose="02020603050405020304" pitchFamily="18" charset="0"/>
                  </a:rPr>
                  <a:t>(e)</a:t>
                </a:r>
                <a:r>
                  <a:rPr lang="en-US" sz="1600" dirty="0">
                    <a:latin typeface="Aptos" panose="020B0004020202020204" pitchFamily="34" charset="0"/>
                    <a:cs typeface="Times New Roman" panose="02020603050405020304" pitchFamily="18" charset="0"/>
                  </a:rPr>
                  <a:t> </a:t>
                </a:r>
                <a:r>
                  <a:rPr lang="en-US" sz="1600" dirty="0" err="1">
                    <a:latin typeface="Aptos" panose="020B0004020202020204" pitchFamily="34" charset="0"/>
                    <a:cs typeface="Times New Roman" panose="02020603050405020304" pitchFamily="18" charset="0"/>
                  </a:rPr>
                  <a:t>pistacia</a:t>
                </a:r>
                <a:r>
                  <a:rPr lang="en-US" sz="1600" dirty="0">
                    <a:latin typeface="Aptos" panose="020B0004020202020204" pitchFamily="34" charset="0"/>
                    <a:cs typeface="Times New Roman" panose="02020603050405020304" pitchFamily="18" charset="0"/>
                  </a:rPr>
                  <a:t> from March to December 2022. Each point represents an individual tree measurement, with control trees denoted by blue circles and drought-treated trees by red squares. Background colors indicate seasons: spring (green, March-May), summer (yellow, June-August), autumn (light red, September-November), and winter (gray, December-February).</a:t>
                </a:r>
              </a:p>
            </p:txBody>
          </p:sp>
        </mc:Choice>
        <mc:Fallback xmlns="">
          <p:sp>
            <p:nvSpPr>
              <p:cNvPr id="2" name="תיבת טקסט 1">
                <a:extLst>
                  <a:ext uri="{FF2B5EF4-FFF2-40B4-BE49-F238E27FC236}">
                    <a16:creationId xmlns:a16="http://schemas.microsoft.com/office/drawing/2014/main" id="{91082374-3EA6-98FC-33EA-FDF1ACCCA754}"/>
                  </a:ext>
                </a:extLst>
              </p:cNvPr>
              <p:cNvSpPr txBox="1">
                <a:spLocks noRot="1" noChangeAspect="1" noMove="1" noResize="1" noEditPoints="1" noAdjustHandles="1" noChangeArrowheads="1" noChangeShapeType="1" noTextEdit="1"/>
              </p:cNvSpPr>
              <p:nvPr/>
            </p:nvSpPr>
            <p:spPr>
              <a:xfrm>
                <a:off x="320635" y="5384403"/>
                <a:ext cx="11566566" cy="1342034"/>
              </a:xfrm>
              <a:prstGeom prst="rect">
                <a:avLst/>
              </a:prstGeom>
              <a:blipFill>
                <a:blip r:embed="rId3"/>
                <a:stretch>
                  <a:fillRect l="-329" t="-935" r="-219" b="-4673"/>
                </a:stretch>
              </a:blipFill>
            </p:spPr>
            <p:txBody>
              <a:bodyPr/>
              <a:lstStyle/>
              <a:p>
                <a:r>
                  <a:rPr lang="en-IL">
                    <a:noFill/>
                  </a:rPr>
                  <a:t> </a:t>
                </a:r>
              </a:p>
            </p:txBody>
          </p:sp>
        </mc:Fallback>
      </mc:AlternateContent>
    </p:spTree>
    <p:extLst>
      <p:ext uri="{BB962C8B-B14F-4D97-AF65-F5344CB8AC3E}">
        <p14:creationId xmlns:p14="http://schemas.microsoft.com/office/powerpoint/2010/main" val="462267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938A1A-2C8D-4414-5DF9-A70BBE892419}"/>
              </a:ext>
            </a:extLst>
          </p:cNvPr>
          <p:cNvPicPr>
            <a:picLocks noChangeAspect="1"/>
          </p:cNvPicPr>
          <p:nvPr/>
        </p:nvPicPr>
        <p:blipFill>
          <a:blip r:embed="rId2"/>
          <a:srcRect l="5043" t="27706" r="5270" b="26933"/>
          <a:stretch/>
        </p:blipFill>
        <p:spPr>
          <a:xfrm>
            <a:off x="398296" y="771896"/>
            <a:ext cx="11395407" cy="3241964"/>
          </a:xfrm>
          <a:prstGeom prst="rect">
            <a:avLst/>
          </a:prstGeom>
        </p:spPr>
      </p:pic>
      <p:sp>
        <p:nvSpPr>
          <p:cNvPr id="2" name="תיבת טקסט 1">
            <a:extLst>
              <a:ext uri="{FF2B5EF4-FFF2-40B4-BE49-F238E27FC236}">
                <a16:creationId xmlns:a16="http://schemas.microsoft.com/office/drawing/2014/main" id="{8F91E8C6-7E72-B364-80BE-74B3BBA7D981}"/>
              </a:ext>
            </a:extLst>
          </p:cNvPr>
          <p:cNvSpPr txBox="1"/>
          <p:nvPr/>
        </p:nvSpPr>
        <p:spPr>
          <a:xfrm>
            <a:off x="855022" y="4643252"/>
            <a:ext cx="10854048" cy="1323439"/>
          </a:xfrm>
          <a:prstGeom prst="rect">
            <a:avLst/>
          </a:prstGeom>
          <a:noFill/>
        </p:spPr>
        <p:txBody>
          <a:bodyPr wrap="square" rtlCol="0">
            <a:spAutoFit/>
          </a:bodyPr>
          <a:lstStyle/>
          <a:p>
            <a:pPr algn="just" rtl="0"/>
            <a:r>
              <a:rPr lang="en-US" sz="1600" b="1" dirty="0">
                <a:latin typeface="Aptos" panose="020B0004020202020204" pitchFamily="34" charset="0"/>
                <a:cs typeface="Times New Roman" panose="02020603050405020304" pitchFamily="18" charset="0"/>
              </a:rPr>
              <a:t>Figure 6. </a:t>
            </a:r>
            <a:r>
              <a:rPr lang="en-US" sz="1600" dirty="0">
                <a:latin typeface="Aptos" panose="020B0004020202020204" pitchFamily="34" charset="0"/>
                <a:cs typeface="Times New Roman" panose="02020603050405020304" pitchFamily="18" charset="0"/>
              </a:rPr>
              <a:t>Histograms showing the frequency of predicted drought-stress risk probabilities for </a:t>
            </a:r>
            <a:r>
              <a:rPr lang="en-US" sz="1600" b="1" dirty="0">
                <a:latin typeface="Aptos" panose="020B0004020202020204" pitchFamily="34" charset="0"/>
                <a:cs typeface="Times New Roman" panose="02020603050405020304" pitchFamily="18" charset="0"/>
              </a:rPr>
              <a:t>(a)</a:t>
            </a:r>
            <a:r>
              <a:rPr lang="en-US" sz="1600" dirty="0">
                <a:latin typeface="Aptos" panose="020B0004020202020204" pitchFamily="34" charset="0"/>
                <a:cs typeface="Times New Roman" panose="02020603050405020304" pitchFamily="18" charset="0"/>
              </a:rPr>
              <a:t> Logistic Regression (LR), </a:t>
            </a:r>
            <a:r>
              <a:rPr lang="en-US" sz="1600" b="1" dirty="0">
                <a:latin typeface="Aptos" panose="020B0004020202020204" pitchFamily="34" charset="0"/>
                <a:cs typeface="Times New Roman" panose="02020603050405020304" pitchFamily="18" charset="0"/>
              </a:rPr>
              <a:t>(b)</a:t>
            </a:r>
            <a:r>
              <a:rPr lang="en-US" sz="1600" dirty="0">
                <a:latin typeface="Aptos" panose="020B0004020202020204" pitchFamily="34" charset="0"/>
                <a:cs typeface="Times New Roman" panose="02020603050405020304" pitchFamily="18" charset="0"/>
              </a:rPr>
              <a:t> Support Vector Machine (SVM), and </a:t>
            </a:r>
            <a:r>
              <a:rPr lang="en-US" sz="1600" b="1" dirty="0">
                <a:latin typeface="Aptos" panose="020B0004020202020204" pitchFamily="34" charset="0"/>
                <a:cs typeface="Times New Roman" panose="02020603050405020304" pitchFamily="18" charset="0"/>
              </a:rPr>
              <a:t>(c)</a:t>
            </a:r>
            <a:r>
              <a:rPr lang="en-US" sz="1600" dirty="0">
                <a:latin typeface="Aptos" panose="020B0004020202020204" pitchFamily="34" charset="0"/>
                <a:cs typeface="Times New Roman" panose="02020603050405020304" pitchFamily="18" charset="0"/>
              </a:rPr>
              <a:t> Random Forest (RF) models applied to the test dataset (N=74). Models were trained using a reduced hyperspectral feature set that contained only the top spectral bands, representing 80% of the cumulative importance. Blue bars represent control samples and red bars represent drought-treated samples. The vertical dashed red line at 0.5 indicates the classification threshold above which samples were classified as drought-stressed. </a:t>
            </a:r>
          </a:p>
        </p:txBody>
      </p:sp>
    </p:spTree>
    <p:extLst>
      <p:ext uri="{BB962C8B-B14F-4D97-AF65-F5344CB8AC3E}">
        <p14:creationId xmlns:p14="http://schemas.microsoft.com/office/powerpoint/2010/main" val="1227678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4374F5-64FB-F3FB-E31C-3C4FC72E91C8}"/>
              </a:ext>
            </a:extLst>
          </p:cNvPr>
          <p:cNvPicPr>
            <a:picLocks noChangeAspect="1"/>
          </p:cNvPicPr>
          <p:nvPr/>
        </p:nvPicPr>
        <p:blipFill>
          <a:blip r:embed="rId2"/>
          <a:srcRect/>
          <a:stretch/>
        </p:blipFill>
        <p:spPr>
          <a:xfrm>
            <a:off x="5672667" y="63467"/>
            <a:ext cx="6519333" cy="6857999"/>
          </a:xfrm>
          <a:prstGeom prst="rect">
            <a:avLst/>
          </a:prstGeom>
        </p:spPr>
      </p:pic>
      <p:sp>
        <p:nvSpPr>
          <p:cNvPr id="2" name="תיבת טקסט 1">
            <a:extLst>
              <a:ext uri="{FF2B5EF4-FFF2-40B4-BE49-F238E27FC236}">
                <a16:creationId xmlns:a16="http://schemas.microsoft.com/office/drawing/2014/main" id="{B2EDC47D-5DFE-DDD4-ED77-2897B285B702}"/>
              </a:ext>
            </a:extLst>
          </p:cNvPr>
          <p:cNvSpPr txBox="1"/>
          <p:nvPr/>
        </p:nvSpPr>
        <p:spPr>
          <a:xfrm>
            <a:off x="299254" y="193718"/>
            <a:ext cx="5266535" cy="3539430"/>
          </a:xfrm>
          <a:prstGeom prst="rect">
            <a:avLst/>
          </a:prstGeom>
          <a:noFill/>
        </p:spPr>
        <p:txBody>
          <a:bodyPr wrap="square" rtlCol="0">
            <a:spAutoFit/>
          </a:bodyPr>
          <a:lstStyle/>
          <a:p>
            <a:pPr algn="just" rtl="0"/>
            <a:r>
              <a:rPr lang="en-US" sz="1600" b="1" dirty="0">
                <a:cs typeface="Times New Roman" panose="02020603050405020304" pitchFamily="18" charset="0"/>
              </a:rPr>
              <a:t>Figure 7</a:t>
            </a:r>
            <a:r>
              <a:rPr lang="en-US" sz="1600" dirty="0">
                <a:cs typeface="Times New Roman" panose="02020603050405020304" pitchFamily="18" charset="0"/>
              </a:rPr>
              <a:t>. Application of SVM drought detection model to VENµS satellite imagery across three Mediterranean forest sites over multiple years. Each row represents a different forest: </a:t>
            </a:r>
            <a:r>
              <a:rPr lang="en-US" sz="1600" dirty="0" err="1">
                <a:cs typeface="Times New Roman" panose="02020603050405020304" pitchFamily="18" charset="0"/>
              </a:rPr>
              <a:t>Tzora</a:t>
            </a:r>
            <a:r>
              <a:rPr lang="en-US" sz="1600" dirty="0">
                <a:cs typeface="Times New Roman" panose="02020603050405020304" pitchFamily="18" charset="0"/>
              </a:rPr>
              <a:t> (top), </a:t>
            </a:r>
            <a:r>
              <a:rPr lang="en-US" sz="1600" dirty="0" err="1">
                <a:cs typeface="Times New Roman" panose="02020603050405020304" pitchFamily="18" charset="0"/>
              </a:rPr>
              <a:t>Shacharia</a:t>
            </a:r>
            <a:r>
              <a:rPr lang="en-US" sz="1600" dirty="0">
                <a:cs typeface="Times New Roman" panose="02020603050405020304" pitchFamily="18" charset="0"/>
              </a:rPr>
              <a:t> (middle), and Gilboa (bottom). Each column shows a different year (the year is indicated at the top right corner) with paired images: upper panels display the model's drought risk prediction (blue = low risk, red = high risk) and lower panels show corresponding RGB satellite imagery. White rectangular outlines (A and B) highlight areas of interest where the model predicted high drought stress risk (red pixels) before visible decline was visible. The color bar on the right indicates drought stress risk probability from 0 (low, blue) to 1 (high, red).</a:t>
            </a:r>
          </a:p>
        </p:txBody>
      </p:sp>
    </p:spTree>
    <p:extLst>
      <p:ext uri="{BB962C8B-B14F-4D97-AF65-F5344CB8AC3E}">
        <p14:creationId xmlns:p14="http://schemas.microsoft.com/office/powerpoint/2010/main" val="17256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תיבת טקסט 13">
            <a:extLst>
              <a:ext uri="{FF2B5EF4-FFF2-40B4-BE49-F238E27FC236}">
                <a16:creationId xmlns:a16="http://schemas.microsoft.com/office/drawing/2014/main" id="{73EDC46C-7049-896D-BB23-19C34A4E0861}"/>
              </a:ext>
            </a:extLst>
          </p:cNvPr>
          <p:cNvSpPr txBox="1"/>
          <p:nvPr/>
        </p:nvSpPr>
        <p:spPr>
          <a:xfrm>
            <a:off x="0" y="2652288"/>
            <a:ext cx="12192000" cy="707886"/>
          </a:xfrm>
          <a:prstGeom prst="rect">
            <a:avLst/>
          </a:prstGeom>
          <a:noFill/>
        </p:spPr>
        <p:txBody>
          <a:bodyPr wrap="square">
            <a:spAutoFit/>
          </a:bodyPr>
          <a:lstStyle/>
          <a:p>
            <a:pPr algn="ctr" rtl="0"/>
            <a:r>
              <a:rPr lang="en-US" sz="4000" b="1" dirty="0"/>
              <a:t>Supplement</a:t>
            </a:r>
          </a:p>
        </p:txBody>
      </p:sp>
    </p:spTree>
    <p:extLst>
      <p:ext uri="{BB962C8B-B14F-4D97-AF65-F5344CB8AC3E}">
        <p14:creationId xmlns:p14="http://schemas.microsoft.com/office/powerpoint/2010/main" val="21484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תמונה 8">
            <a:extLst>
              <a:ext uri="{FF2B5EF4-FFF2-40B4-BE49-F238E27FC236}">
                <a16:creationId xmlns:a16="http://schemas.microsoft.com/office/drawing/2014/main" id="{197552D8-FCDC-494D-860A-1F4FB2682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 y="320635"/>
            <a:ext cx="11443852" cy="4904508"/>
          </a:xfrm>
          <a:prstGeom prst="rect">
            <a:avLst/>
          </a:prstGeom>
        </p:spPr>
      </p:pic>
      <p:sp>
        <p:nvSpPr>
          <p:cNvPr id="3" name="תיבת טקסט 2">
            <a:extLst>
              <a:ext uri="{FF2B5EF4-FFF2-40B4-BE49-F238E27FC236}">
                <a16:creationId xmlns:a16="http://schemas.microsoft.com/office/drawing/2014/main" id="{0E13A5B4-68CE-1B8F-6AAD-AF2AF7FE03B3}"/>
              </a:ext>
            </a:extLst>
          </p:cNvPr>
          <p:cNvSpPr txBox="1"/>
          <p:nvPr/>
        </p:nvSpPr>
        <p:spPr>
          <a:xfrm>
            <a:off x="961901" y="5308268"/>
            <a:ext cx="10711544" cy="1123769"/>
          </a:xfrm>
          <a:prstGeom prst="rect">
            <a:avLst/>
          </a:prstGeom>
          <a:noFill/>
        </p:spPr>
        <p:txBody>
          <a:bodyPr wrap="square" rtlCol="0">
            <a:spAutoFit/>
          </a:bodyPr>
          <a:lstStyle/>
          <a:p>
            <a:pPr algn="just" rtl="0">
              <a:lnSpc>
                <a:spcPts val="1620"/>
              </a:lnSpc>
            </a:pPr>
            <a:r>
              <a:rPr lang="en-US" sz="1600" b="1" dirty="0">
                <a:latin typeface="Aptos" panose="020B0004020202020204" pitchFamily="34" charset="0"/>
                <a:cs typeface="Times New Roman" panose="02020603050405020304" pitchFamily="18" charset="0"/>
              </a:rPr>
              <a:t>Figure S1. Annual precipitation at the three study sites from 2010 to 2024.</a:t>
            </a:r>
            <a:r>
              <a:rPr lang="en-US" sz="1600" dirty="0">
                <a:latin typeface="Aptos" panose="020B0004020202020204" pitchFamily="34" charset="0"/>
                <a:cs typeface="Times New Roman" panose="02020603050405020304" pitchFamily="18" charset="0"/>
              </a:rPr>
              <a:t> Bar chart showing total annual precipitation (mm) recorded at meteorological stations near </a:t>
            </a:r>
            <a:r>
              <a:rPr lang="en-US" sz="1600" dirty="0" err="1">
                <a:latin typeface="Aptos" panose="020B0004020202020204" pitchFamily="34" charset="0"/>
                <a:cs typeface="Times New Roman" panose="02020603050405020304" pitchFamily="18" charset="0"/>
              </a:rPr>
              <a:t>Shacharia</a:t>
            </a:r>
            <a:r>
              <a:rPr lang="en-US" sz="1600" dirty="0">
                <a:latin typeface="Aptos" panose="020B0004020202020204" pitchFamily="34" charset="0"/>
                <a:cs typeface="Times New Roman" panose="02020603050405020304" pitchFamily="18" charset="0"/>
              </a:rPr>
              <a:t> (black), Gilboa (gray), and </a:t>
            </a:r>
            <a:r>
              <a:rPr lang="en-US" sz="1600" dirty="0" err="1">
                <a:latin typeface="Aptos" panose="020B0004020202020204" pitchFamily="34" charset="0"/>
                <a:cs typeface="Times New Roman" panose="02020603050405020304" pitchFamily="18" charset="0"/>
              </a:rPr>
              <a:t>Yishi+Tzora</a:t>
            </a:r>
            <a:r>
              <a:rPr lang="en-US" sz="1600" dirty="0">
                <a:latin typeface="Aptos" panose="020B0004020202020204" pitchFamily="34" charset="0"/>
                <a:cs typeface="Times New Roman" panose="02020603050405020304" pitchFamily="18" charset="0"/>
              </a:rPr>
              <a:t> (white) forests. Data were obtained from the Israel Meteorological Service stations located 4.8 km, 7.5 km, and 5.8 km from the respective forest sites. The year 2017 shows notably lower precipitation across all sites, representing a severe drought event that was used for model validation. </a:t>
            </a:r>
          </a:p>
        </p:txBody>
      </p:sp>
    </p:spTree>
    <p:extLst>
      <p:ext uri="{BB962C8B-B14F-4D97-AF65-F5344CB8AC3E}">
        <p14:creationId xmlns:p14="http://schemas.microsoft.com/office/powerpoint/2010/main" val="647640363"/>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4286</TotalTime>
  <Words>1199</Words>
  <Application>Microsoft Macintosh PowerPoint</Application>
  <PresentationFormat>Widescreen</PresentationFormat>
  <Paragraphs>29</Paragraphs>
  <Slides>11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Aptos Display</vt:lpstr>
      <vt:lpstr>Arial</vt:lpstr>
      <vt:lpstr>Cambria Math</vt:lpstr>
      <vt:lpstr>Times New Roman</vt:lpstr>
      <vt:lpstr>ערכת נושא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Yehuda Yungshtein</dc:creator>
  <cp:lastModifiedBy>David Helman</cp:lastModifiedBy>
  <cp:revision>109</cp:revision>
  <dcterms:created xsi:type="dcterms:W3CDTF">2024-08-28T16:08:59Z</dcterms:created>
  <dcterms:modified xsi:type="dcterms:W3CDTF">2025-05-13T16:36:11Z</dcterms:modified>
</cp:coreProperties>
</file>